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E6E6E6"/>
    <a:srgbClr val="C5E0B4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6" autoAdjust="0"/>
    <p:restoredTop sz="94632" autoAdjust="0"/>
  </p:normalViewPr>
  <p:slideViewPr>
    <p:cSldViewPr snapToGrid="0">
      <p:cViewPr varScale="1">
        <p:scale>
          <a:sx n="51" d="100"/>
          <a:sy n="51" d="100"/>
        </p:scale>
        <p:origin x="27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4523B-3AED-45AC-98FC-B35470FB3693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81D1D-B67A-4D1B-AAB4-7D3D5CC65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49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67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6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48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70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68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89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81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3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3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46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29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6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22311" y="4668679"/>
            <a:ext cx="6599404" cy="7199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2311" y="3917979"/>
            <a:ext cx="6599404" cy="3722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760" y="5280753"/>
            <a:ext cx="6831768" cy="16560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endParaRPr kumimoji="1" lang="ja-JP" altLang="en-US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530983"/>
            <a:ext cx="6858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36000" rtlCol="0" anchor="ctr"/>
          <a:lstStyle/>
          <a:p>
            <a:pPr algn="ctr">
              <a:lnSpc>
                <a:spcPts val="3000"/>
              </a:lnSpc>
            </a:pPr>
            <a:endParaRPr kumimoji="1" lang="ja-JP" altLang="en-US" sz="20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4775" y="184242"/>
            <a:ext cx="3235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物価高騰対応重点支援給付金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93793" y="1985929"/>
            <a:ext cx="6490057" cy="1115885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</p:spPr>
        <p:txBody>
          <a:bodyPr wrap="square" tIns="72000" bIns="36000" anchor="ctr" anchorCtr="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物価高騰による負担増を踏まえ、家計への影響が大きい住民税均等割のみ課税世帯に対して、</a:t>
            </a:r>
            <a:r>
              <a:rPr kumimoji="1" lang="ja-JP" altLang="en-US" sz="155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１世帯あたり１０万円</a:t>
            </a: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を支給します。給付金を受給するためには、</a:t>
            </a:r>
            <a:r>
              <a:rPr kumimoji="1" lang="ja-JP" altLang="en-US" sz="15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手続きが必要</a:t>
            </a: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en-US" altLang="ja-JP" sz="15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-9000" y="9292157"/>
            <a:ext cx="6876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支給手続きは裏面をご確認ください。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99288" y="3942914"/>
            <a:ext cx="63274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世帯</a:t>
            </a: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全員の令和５年度分の</a:t>
            </a:r>
            <a:r>
              <a:rPr kumimoji="1" lang="ja-JP" altLang="en-US" b="1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「住民税均等割のみ課税」</a:t>
            </a:r>
            <a:r>
              <a:rPr kumimoji="1" lang="ja-JP" altLang="en-US" sz="1400" b="1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の世帯</a:t>
            </a:r>
            <a:endParaRPr kumimoji="1" lang="en-US" altLang="ja-JP" sz="1400" b="1" spc="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1200"/>
              </a:spcBef>
            </a:pP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</a:t>
            </a:r>
            <a:endParaRPr kumimoji="1" lang="en-US" altLang="ja-JP" sz="14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世帯全員が、令和５年度分</a:t>
            </a:r>
            <a:r>
              <a:rPr kumimoji="1" lang="ja-JP" altLang="en-US" b="1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「住民税均等割のみ課税」「住民税非課税」</a:t>
            </a:r>
            <a:r>
              <a:rPr kumimoji="1" lang="ja-JP" altLang="en-US" sz="1400" b="1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で構成されている世帯</a:t>
            </a:r>
            <a:endParaRPr kumimoji="1" lang="en-US" altLang="ja-JP" sz="1400" b="1" spc="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kumimoji="1" lang="en-US" altLang="ja-JP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上記に該当しても、</a:t>
            </a:r>
            <a:r>
              <a:rPr kumimoji="1" lang="ja-JP" altLang="en-US" sz="14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住民税が課税されている者に世帯全員が扶養され</a:t>
            </a:r>
            <a:endParaRPr kumimoji="1" lang="en-US" altLang="ja-JP" sz="14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spc="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r>
              <a:rPr kumimoji="1" lang="ja-JP" altLang="en-US" sz="14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いる世帯は支給の対象となりません。</a:t>
            </a:r>
            <a:endParaRPr kumimoji="1" lang="ja-JP" altLang="en-US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703" y="3300512"/>
            <a:ext cx="683062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99288" y="3305575"/>
            <a:ext cx="6544563" cy="360000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支給対象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611436"/>
            <a:ext cx="6858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000"/>
              </a:lnSpc>
              <a:spcBef>
                <a:spcPts val="600"/>
              </a:spcBef>
            </a:pPr>
            <a:r>
              <a:rPr kumimoji="1" lang="ja-JP" altLang="en-US" sz="1600" b="1" spc="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</a:t>
            </a:r>
            <a:r>
              <a:rPr kumimoji="1" lang="ja-JP" altLang="en-US" sz="2000" b="1" spc="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住民税均等割のみ課税されている世帯</a:t>
            </a:r>
            <a:r>
              <a:rPr kumimoji="1" lang="ja-JP" altLang="en-US" sz="1600" b="1" spc="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の方へ</a:t>
            </a:r>
            <a:endParaRPr kumimoji="1" lang="en-US" altLang="ja-JP" b="1" spc="20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ts val="3000"/>
              </a:lnSpc>
              <a:spcBef>
                <a:spcPts val="600"/>
              </a:spcBef>
            </a:pPr>
            <a:r>
              <a:rPr kumimoji="1" lang="ja-JP" altLang="en-US" sz="3200" b="1" spc="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給付金</a:t>
            </a:r>
            <a:r>
              <a:rPr kumimoji="1" lang="ja-JP" altLang="en-US" sz="3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（１０万円</a:t>
            </a:r>
            <a:r>
              <a:rPr kumimoji="1" lang="en-US" altLang="ja-JP" sz="3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/1</a:t>
            </a:r>
            <a:r>
              <a:rPr kumimoji="1" lang="ja-JP" altLang="en-US" sz="3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世帯）</a:t>
            </a:r>
            <a:endParaRPr kumimoji="1" lang="en-US" altLang="ja-JP" sz="32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ts val="3000"/>
              </a:lnSpc>
            </a:pPr>
            <a:r>
              <a:rPr kumimoji="1" lang="en-US" altLang="ja-JP" sz="2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                    </a:t>
            </a:r>
            <a:r>
              <a:rPr kumimoji="1" lang="ja-JP" altLang="en-US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のご案内</a:t>
            </a:r>
            <a:endParaRPr kumimoji="1" lang="en-US" altLang="ja-JP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下矢印 8"/>
          <p:cNvSpPr/>
          <p:nvPr/>
        </p:nvSpPr>
        <p:spPr>
          <a:xfrm>
            <a:off x="2777490" y="5974238"/>
            <a:ext cx="1188720" cy="532573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/>
          </a:p>
        </p:txBody>
      </p:sp>
      <p:sp>
        <p:nvSpPr>
          <p:cNvPr id="21" name="正方形/長方形 20"/>
          <p:cNvSpPr/>
          <p:nvPr/>
        </p:nvSpPr>
        <p:spPr>
          <a:xfrm>
            <a:off x="299288" y="8144107"/>
            <a:ext cx="6244387" cy="7943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57412" y="6594848"/>
            <a:ext cx="6598188" cy="2538583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支給対象と見込まれる世帯には、町保健福祉課から確認書又は</a:t>
            </a:r>
            <a:endParaRPr kumimoji="1"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申請書を送付いたします。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  <a:spcBef>
                <a:spcPts val="1200"/>
              </a:spcBef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通知文の案内に従って手続きを行ってください。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（本人確認書類・口座情報が必要となる場合があります。）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未申告の者を含む世帯や、令和５年１月２日以降の転入者がいる世帯は、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申請書の提出が必要です。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  <a:spcBef>
                <a:spcPts val="1200"/>
              </a:spcBef>
            </a:pPr>
            <a:endParaRPr kumimoji="1" lang="en-US" altLang="ja-JP" sz="12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83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117000" y="7772117"/>
            <a:ext cx="6696000" cy="355451"/>
          </a:xfrm>
          <a:prstGeom prst="roundRect">
            <a:avLst>
              <a:gd name="adj" fmla="val 0"/>
            </a:avLst>
          </a:prstGeom>
          <a:noFill/>
          <a:ln w="635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「振り込め詐欺」や「個人情報の詐取」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にご注意ください！警察相談専用電話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9110)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143891" y="7765767"/>
            <a:ext cx="304980" cy="3049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0" y="0"/>
            <a:ext cx="6858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96381" y="0"/>
            <a:ext cx="6561619" cy="360000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手続き方法</a:t>
            </a:r>
          </a:p>
        </p:txBody>
      </p: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010316"/>
              </p:ext>
            </p:extLst>
          </p:nvPr>
        </p:nvGraphicFramePr>
        <p:xfrm>
          <a:off x="31897" y="8153431"/>
          <a:ext cx="6778632" cy="174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8632">
                  <a:extLst>
                    <a:ext uri="{9D8B030D-6E8A-4147-A177-3AD203B41FA5}">
                      <a16:colId xmlns:a16="http://schemas.microsoft.com/office/drawing/2014/main" val="3321389872"/>
                    </a:ext>
                  </a:extLst>
                </a:gridCol>
              </a:tblGrid>
              <a:tr h="30898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kumimoji="1" lang="ja-JP" altLang="en-US" sz="1600" spc="2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お問い合わせ</a:t>
                      </a:r>
                    </a:p>
                  </a:txBody>
                  <a:tcPr marT="18000" marB="0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45696"/>
                  </a:ext>
                </a:extLst>
              </a:tr>
              <a:tr h="1434400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南富良野町役場 保健福祉課 社会福祉係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92075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｢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住民税均等割のみ課税世帯給付金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窓口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indent="182563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0167</a:t>
                      </a:r>
                      <a:r>
                        <a:rPr kumimoji="1" lang="ja-JP" altLang="en-US" sz="18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52</a:t>
                      </a:r>
                      <a:r>
                        <a:rPr kumimoji="1" lang="ja-JP" altLang="en-US" sz="18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2211</a:t>
                      </a:r>
                    </a:p>
                    <a:p>
                      <a:pPr indent="182563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受付時間　平日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8:30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17:15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（土・日・祝日を除く）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64660"/>
                  </a:ext>
                </a:extLst>
              </a:tr>
            </a:tbl>
          </a:graphicData>
        </a:graphic>
      </p:graphicFrame>
      <p:pic>
        <p:nvPicPr>
          <p:cNvPr id="53" name="図 5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7219" y="9163050"/>
            <a:ext cx="352934" cy="352456"/>
          </a:xfrm>
          <a:prstGeom prst="rect">
            <a:avLst/>
          </a:prstGeom>
        </p:spPr>
      </p:pic>
      <p:sp>
        <p:nvSpPr>
          <p:cNvPr id="36" name="下矢印 8"/>
          <p:cNvSpPr/>
          <p:nvPr/>
        </p:nvSpPr>
        <p:spPr>
          <a:xfrm>
            <a:off x="4426191" y="1856630"/>
            <a:ext cx="1188720" cy="510151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b="1" dirty="0"/>
          </a:p>
        </p:txBody>
      </p:sp>
      <p:sp>
        <p:nvSpPr>
          <p:cNvPr id="37" name="下矢印 8"/>
          <p:cNvSpPr/>
          <p:nvPr/>
        </p:nvSpPr>
        <p:spPr>
          <a:xfrm>
            <a:off x="1258944" y="1447984"/>
            <a:ext cx="1188720" cy="651266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/>
          </a:p>
        </p:txBody>
      </p:sp>
      <p:sp>
        <p:nvSpPr>
          <p:cNvPr id="41" name="正方形/長方形 40"/>
          <p:cNvSpPr/>
          <p:nvPr/>
        </p:nvSpPr>
        <p:spPr>
          <a:xfrm>
            <a:off x="3465000" y="2880311"/>
            <a:ext cx="3158050" cy="4775142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・世帯全員の税情報を把握できないため、申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請書による手続きが必要です。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・対象と思われる世帯には町から申請書を</a:t>
            </a:r>
            <a:r>
              <a:rPr kumimoji="1" lang="ja-JP" altLang="en-US" sz="12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送りしています。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・添付書類とともに町保健福祉課に提出してく</a:t>
            </a:r>
            <a:r>
              <a:rPr kumimoji="1" lang="ja-JP" altLang="en-US" sz="11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だ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さい。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32228" y="2880310"/>
            <a:ext cx="3097001" cy="4775142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・対象と思われる世帯には、町から給付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内容や確認事項が書かれた確認書を</a:t>
            </a:r>
            <a:r>
              <a:rPr kumimoji="1" lang="ja-JP" altLang="en-US" sz="12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送りしています。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・必要事項を記入し、町保健福祉課に返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送して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kumimoji="1" lang="en-US" altLang="ja-JP" sz="11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2228" y="935966"/>
            <a:ext cx="2917371" cy="515320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世帯全員が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令和５年１月１日以前から町内にお住まい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の場合</a:t>
            </a:r>
            <a:endParaRPr kumimoji="1"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417864" y="941553"/>
            <a:ext cx="3249636" cy="921585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世帯の中に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未申告の者がいる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または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世帯の中に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令和５年１月２日以降に転入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した者がいる場合</a:t>
            </a:r>
            <a:endParaRPr kumimoji="1"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角丸四角形 2"/>
          <p:cNvSpPr/>
          <p:nvPr/>
        </p:nvSpPr>
        <p:spPr>
          <a:xfrm>
            <a:off x="188548" y="497690"/>
            <a:ext cx="3276451" cy="313343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支給対象と見込まれる世帯のうち・・・</a:t>
            </a:r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70162" y="2103675"/>
            <a:ext cx="2163537" cy="650741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届いた確認書を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返送してください</a:t>
            </a:r>
            <a:endParaRPr kumimoji="1" lang="en-US" altLang="ja-JP" sz="13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3465000" y="2383731"/>
            <a:ext cx="3158050" cy="34604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届いた申請書を返送してください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598085" y="4293211"/>
            <a:ext cx="2889194" cy="3237889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●確認する項目●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転入された者が「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住民税均等割のみ課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税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」または「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」である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世帯の中に未申告の者がいる場合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・まずは所得申告を行ってください。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・申告後、給付金の支給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要件に該当する場合は、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町保健福祉課に提出し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357853" y="4142127"/>
            <a:ext cx="2875216" cy="3388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●確認する項目●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世帯主氏名、確認日、連絡先電話番</a:t>
            </a:r>
            <a:endParaRPr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号欄を記入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している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②チェック項目を確認し、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レ印を記入</a:t>
            </a:r>
            <a:endParaRPr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している</a:t>
            </a:r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60503" y="5538691"/>
            <a:ext cx="2674548" cy="1852113"/>
          </a:xfrm>
          <a:prstGeom prst="rect">
            <a:avLst/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確認事項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世帯の全員が、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住民税が課されて</a:t>
            </a:r>
            <a:endParaRPr kumimoji="1"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いる他の親族等の扶養を受けて</a:t>
            </a:r>
            <a:r>
              <a:rPr kumimoji="1" lang="ja-JP" altLang="en-US" sz="1200" b="1" u="sng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kumimoji="1"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ない。</a:t>
            </a:r>
            <a:endParaRPr kumimoji="1"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・世帯の中に「住民税所得割が課税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となるような所得があるのに未申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告」である者はいない。</a:t>
            </a:r>
            <a:endParaRPr kumimoji="1" lang="en-US" altLang="ja-JP" sz="11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楕円 70"/>
          <p:cNvSpPr/>
          <p:nvPr/>
        </p:nvSpPr>
        <p:spPr>
          <a:xfrm>
            <a:off x="4828527" y="5345284"/>
            <a:ext cx="404596" cy="3912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63" name="下矢印 8"/>
          <p:cNvSpPr/>
          <p:nvPr/>
        </p:nvSpPr>
        <p:spPr>
          <a:xfrm>
            <a:off x="4837108" y="6086475"/>
            <a:ext cx="427112" cy="259439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tx1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02864" y="6847233"/>
            <a:ext cx="864636" cy="647998"/>
          </a:xfrm>
          <a:prstGeom prst="rect">
            <a:avLst/>
          </a:prstGeom>
          <a:ln>
            <a:noFill/>
          </a:ln>
        </p:spPr>
      </p:pic>
      <p:grpSp>
        <p:nvGrpSpPr>
          <p:cNvPr id="24" name="グループ化 23"/>
          <p:cNvGrpSpPr/>
          <p:nvPr/>
        </p:nvGrpSpPr>
        <p:grpSpPr>
          <a:xfrm>
            <a:off x="5552907" y="6718713"/>
            <a:ext cx="499913" cy="341004"/>
            <a:chOff x="3602401" y="5070027"/>
            <a:chExt cx="777776" cy="535225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602401" y="5070027"/>
              <a:ext cx="777776" cy="535225"/>
            </a:xfrm>
            <a:prstGeom prst="rect">
              <a:avLst/>
            </a:prstGeom>
            <a:noFill/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38697" y="5211759"/>
              <a:ext cx="73580" cy="73488"/>
            </a:xfrm>
            <a:prstGeom prst="rect">
              <a:avLst/>
            </a:prstGeom>
            <a:noFill/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38697" y="5284895"/>
              <a:ext cx="73580" cy="73488"/>
            </a:xfrm>
            <a:prstGeom prst="rect">
              <a:avLst/>
            </a:prstGeom>
            <a:noFill/>
          </p:spPr>
        </p:pic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40712" y="5362864"/>
              <a:ext cx="73580" cy="73488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58802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1919</TotalTime>
  <Words>289</Words>
  <Application>Microsoft Office PowerPoint</Application>
  <PresentationFormat>A4 210 x 297 mm</PresentationFormat>
  <Paragraphs>75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正毅(watanabe-masaki)</dc:creator>
  <cp:lastModifiedBy>user</cp:lastModifiedBy>
  <cp:revision>140</cp:revision>
  <cp:lastPrinted>2024-02-19T11:26:56Z</cp:lastPrinted>
  <dcterms:created xsi:type="dcterms:W3CDTF">2021-11-18T09:11:46Z</dcterms:created>
  <dcterms:modified xsi:type="dcterms:W3CDTF">2025-01-07T07:41:59Z</dcterms:modified>
</cp:coreProperties>
</file>