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6" r:id="rId2"/>
    <p:sldId id="257"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8235"/>
    <a:srgbClr val="E6E6E6"/>
    <a:srgbClr val="C5E0B4"/>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866" autoAdjust="0"/>
    <p:restoredTop sz="94632" autoAdjust="0"/>
  </p:normalViewPr>
  <p:slideViewPr>
    <p:cSldViewPr snapToGrid="0">
      <p:cViewPr>
        <p:scale>
          <a:sx n="100" d="100"/>
          <a:sy n="100" d="100"/>
        </p:scale>
        <p:origin x="166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BE74523B-3AED-45AC-98FC-B35470FB3693}" type="datetimeFigureOut">
              <a:rPr kumimoji="1" lang="ja-JP" altLang="en-US" smtClean="0"/>
              <a:t>2024/8/22</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FB181D1D-B67A-4D1B-AAB4-7D3D5CC654AC}" type="slidenum">
              <a:rPr kumimoji="1" lang="ja-JP" altLang="en-US" smtClean="0"/>
              <a:t>‹#›</a:t>
            </a:fld>
            <a:endParaRPr kumimoji="1" lang="ja-JP" altLang="en-US"/>
          </a:p>
        </p:txBody>
      </p:sp>
    </p:spTree>
    <p:extLst>
      <p:ext uri="{BB962C8B-B14F-4D97-AF65-F5344CB8AC3E}">
        <p14:creationId xmlns:p14="http://schemas.microsoft.com/office/powerpoint/2010/main" val="941375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181D1D-B67A-4D1B-AAB4-7D3D5CC654AC}" type="slidenum">
              <a:rPr kumimoji="1" lang="ja-JP" altLang="en-US" smtClean="0"/>
              <a:t>1</a:t>
            </a:fld>
            <a:endParaRPr kumimoji="1" lang="ja-JP" altLang="en-US"/>
          </a:p>
        </p:txBody>
      </p:sp>
    </p:spTree>
    <p:extLst>
      <p:ext uri="{BB962C8B-B14F-4D97-AF65-F5344CB8AC3E}">
        <p14:creationId xmlns:p14="http://schemas.microsoft.com/office/powerpoint/2010/main" val="2488649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Wingdings" panose="05000000000000000000" pitchFamily="2" charset="2"/>
              <a:buNone/>
            </a:pPr>
            <a:endParaRPr kumimoji="1" lang="en-US" altLang="ja-JP" dirty="0"/>
          </a:p>
        </p:txBody>
      </p:sp>
      <p:sp>
        <p:nvSpPr>
          <p:cNvPr id="4" name="スライド番号プレースホルダー 3"/>
          <p:cNvSpPr>
            <a:spLocks noGrp="1"/>
          </p:cNvSpPr>
          <p:nvPr>
            <p:ph type="sldNum" sz="quarter" idx="10"/>
          </p:nvPr>
        </p:nvSpPr>
        <p:spPr/>
        <p:txBody>
          <a:bodyPr/>
          <a:lstStyle/>
          <a:p>
            <a:fld id="{FB181D1D-B67A-4D1B-AAB4-7D3D5CC654AC}" type="slidenum">
              <a:rPr kumimoji="1" lang="ja-JP" altLang="en-US" smtClean="0"/>
              <a:t>2</a:t>
            </a:fld>
            <a:endParaRPr kumimoji="1" lang="ja-JP" altLang="en-US"/>
          </a:p>
        </p:txBody>
      </p:sp>
    </p:spTree>
    <p:extLst>
      <p:ext uri="{BB962C8B-B14F-4D97-AF65-F5344CB8AC3E}">
        <p14:creationId xmlns:p14="http://schemas.microsoft.com/office/powerpoint/2010/main" val="2579679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2024/8/22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1254167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2024/8/22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2004486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2024/8/22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3264735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2024/8/22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209700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2024/8/22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3181683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1F62A0D-9032-4251-8A35-FC74491E27C6}" type="datetimeFigureOut">
              <a:rPr kumimoji="1" lang="ja-JP" altLang="en-US" smtClean="0"/>
              <a:t>2024/8/22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163896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1F62A0D-9032-4251-8A35-FC74491E27C6}" type="datetimeFigureOut">
              <a:rPr kumimoji="1" lang="ja-JP" altLang="en-US" smtClean="0"/>
              <a:t>2024/8/22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014818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1F62A0D-9032-4251-8A35-FC74491E27C6}" type="datetimeFigureOut">
              <a:rPr kumimoji="1" lang="ja-JP" altLang="en-US" smtClean="0"/>
              <a:t>2024/8/22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1676350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F62A0D-9032-4251-8A35-FC74491E27C6}" type="datetimeFigureOut">
              <a:rPr kumimoji="1" lang="ja-JP" altLang="en-US" smtClean="0"/>
              <a:t>2024/8/22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099237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F62A0D-9032-4251-8A35-FC74491E27C6}" type="datetimeFigureOut">
              <a:rPr kumimoji="1" lang="ja-JP" altLang="en-US" smtClean="0"/>
              <a:t>2024/8/22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3519465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F62A0D-9032-4251-8A35-FC74491E27C6}" type="datetimeFigureOut">
              <a:rPr kumimoji="1" lang="ja-JP" altLang="en-US" smtClean="0"/>
              <a:t>2024/8/22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1438290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1F62A0D-9032-4251-8A35-FC74491E27C6}" type="datetimeFigureOut">
              <a:rPr kumimoji="1" lang="ja-JP" altLang="en-US" smtClean="0"/>
              <a:t>2024/8/22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2074635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3962751"/>
            <a:ext cx="6838950" cy="360000"/>
          </a:xfrm>
          <a:prstGeom prst="rect">
            <a:avLst/>
          </a:prstGeom>
          <a:solidFill>
            <a:schemeClr val="accent6">
              <a:lumMod val="60000"/>
              <a:lumOff val="40000"/>
            </a:schemeClr>
          </a:solidFill>
          <a:ln w="25400">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latin typeface="メイリオ" panose="020B0604030504040204" pitchFamily="50" charset="-128"/>
              <a:ea typeface="メイリオ" panose="020B0604030504040204" pitchFamily="50" charset="-128"/>
            </a:endParaRPr>
          </a:p>
        </p:txBody>
      </p:sp>
      <p:sp>
        <p:nvSpPr>
          <p:cNvPr id="4" name="正方形/長方形 3"/>
          <p:cNvSpPr/>
          <p:nvPr/>
        </p:nvSpPr>
        <p:spPr>
          <a:xfrm>
            <a:off x="0" y="530983"/>
            <a:ext cx="6858000" cy="129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36000" rtlCol="0" anchor="ctr"/>
          <a:lstStyle/>
          <a:p>
            <a:pPr algn="ctr">
              <a:lnSpc>
                <a:spcPts val="3000"/>
              </a:lnSpc>
            </a:pPr>
            <a:endParaRPr kumimoji="1" lang="ja-JP" altLang="en-US" sz="2000" b="1" spc="300" dirty="0">
              <a:latin typeface="メイリオ" panose="020B0604030504040204" pitchFamily="50" charset="-128"/>
              <a:ea typeface="メイリオ" panose="020B0604030504040204" pitchFamily="50" charset="-128"/>
            </a:endParaRPr>
          </a:p>
        </p:txBody>
      </p:sp>
      <p:sp>
        <p:nvSpPr>
          <p:cNvPr id="5" name="正方形/長方形 4"/>
          <p:cNvSpPr/>
          <p:nvPr/>
        </p:nvSpPr>
        <p:spPr>
          <a:xfrm>
            <a:off x="-9525" y="184242"/>
            <a:ext cx="3470181" cy="369332"/>
          </a:xfrm>
          <a:prstGeom prst="rect">
            <a:avLst/>
          </a:prstGeom>
        </p:spPr>
        <p:txBody>
          <a:bodyPr wrap="none">
            <a:spAutoFit/>
          </a:bodyPr>
          <a:lstStyle/>
          <a:p>
            <a:r>
              <a:rPr kumimoji="1" lang="ja-JP" altLang="en-US" b="1" spc="30" dirty="0">
                <a:solidFill>
                  <a:srgbClr val="548235"/>
                </a:solidFill>
                <a:latin typeface="メイリオ" panose="020B0604030504040204" pitchFamily="50" charset="-128"/>
                <a:ea typeface="メイリオ" panose="020B0604030504040204" pitchFamily="50" charset="-128"/>
              </a:rPr>
              <a:t>令和６年度低所得者支援給付金</a:t>
            </a:r>
          </a:p>
        </p:txBody>
      </p:sp>
      <p:sp>
        <p:nvSpPr>
          <p:cNvPr id="13" name="正方形/長方形 12"/>
          <p:cNvSpPr/>
          <p:nvPr/>
        </p:nvSpPr>
        <p:spPr>
          <a:xfrm>
            <a:off x="310601" y="3974379"/>
            <a:ext cx="6520174" cy="360000"/>
          </a:xfrm>
          <a:prstGeom prst="rect">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kumimoji="1" lang="ja-JP" altLang="en-US" sz="2200" b="1" spc="200" dirty="0">
                <a:solidFill>
                  <a:schemeClr val="bg1"/>
                </a:solidFill>
                <a:latin typeface="メイリオ" panose="020B0604030504040204" pitchFamily="50" charset="-128"/>
                <a:ea typeface="メイリオ" panose="020B0604030504040204" pitchFamily="50" charset="-128"/>
              </a:rPr>
              <a:t>支給対象</a:t>
            </a:r>
          </a:p>
        </p:txBody>
      </p:sp>
      <p:sp>
        <p:nvSpPr>
          <p:cNvPr id="2" name="正方形/長方形 1"/>
          <p:cNvSpPr/>
          <p:nvPr/>
        </p:nvSpPr>
        <p:spPr>
          <a:xfrm>
            <a:off x="136643" y="1919254"/>
            <a:ext cx="6624001" cy="1903434"/>
          </a:xfrm>
          <a:prstGeom prst="rect">
            <a:avLst/>
          </a:prstGeom>
          <a:solidFill>
            <a:schemeClr val="bg1"/>
          </a:solidFill>
          <a:ln>
            <a:solidFill>
              <a:schemeClr val="accent6"/>
            </a:solidFill>
            <a:prstDash val="dash"/>
          </a:ln>
        </p:spPr>
        <p:txBody>
          <a:bodyPr wrap="square" tIns="72000" bIns="36000" anchor="ctr" anchorCtr="0">
            <a:noAutofit/>
          </a:bodyPr>
          <a:lstStyle/>
          <a:p>
            <a:pPr marL="285750" indent="-285750">
              <a:lnSpc>
                <a:spcPct val="110000"/>
              </a:lnSpc>
              <a:buFont typeface="Wingdings" panose="05000000000000000000" pitchFamily="2" charset="2"/>
              <a:buChar char="l"/>
            </a:pPr>
            <a:r>
              <a:rPr kumimoji="1" lang="ja-JP" altLang="en-US" sz="1550" dirty="0">
                <a:latin typeface="メイリオ" panose="020B0604030504040204" pitchFamily="50" charset="-128"/>
                <a:ea typeface="メイリオ" panose="020B0604030504040204" pitchFamily="50" charset="-128"/>
              </a:rPr>
              <a:t>この交付金は、国の総合経済対策に基づき、令和６年度において</a:t>
            </a:r>
            <a:r>
              <a:rPr kumimoji="1" lang="ja-JP" altLang="en-US" sz="1550" b="1" dirty="0">
                <a:solidFill>
                  <a:srgbClr val="FF0000"/>
                </a:solidFill>
                <a:latin typeface="メイリオ" panose="020B0604030504040204" pitchFamily="50" charset="-128"/>
                <a:ea typeface="メイリオ" panose="020B0604030504040204" pitchFamily="50" charset="-128"/>
              </a:rPr>
              <a:t>新たに</a:t>
            </a:r>
            <a:r>
              <a:rPr kumimoji="1" lang="ja-JP" altLang="en-US" sz="1550" dirty="0">
                <a:latin typeface="メイリオ" panose="020B0604030504040204" pitchFamily="50" charset="-128"/>
                <a:ea typeface="メイリオ" panose="020B0604030504040204" pitchFamily="50" charset="-128"/>
              </a:rPr>
              <a:t>住民税非課税となる世帯又は住民税均等割のみ課税となる世帯に対し</a:t>
            </a:r>
            <a:r>
              <a:rPr kumimoji="1" lang="ja-JP" altLang="en-US" sz="1550" b="1" u="sng" dirty="0">
                <a:solidFill>
                  <a:srgbClr val="FF0000"/>
                </a:solidFill>
                <a:latin typeface="メイリオ" panose="020B0604030504040204" pitchFamily="50" charset="-128"/>
                <a:ea typeface="メイリオ" panose="020B0604030504040204" pitchFamily="50" charset="-128"/>
              </a:rPr>
              <a:t>１世帯あたりに１０万円</a:t>
            </a:r>
            <a:r>
              <a:rPr kumimoji="1" lang="ja-JP" altLang="en-US" sz="1550" dirty="0">
                <a:latin typeface="メイリオ" panose="020B0604030504040204" pitchFamily="50" charset="-128"/>
                <a:ea typeface="メイリオ" panose="020B0604030504040204" pitchFamily="50" charset="-128"/>
              </a:rPr>
              <a:t>を給付するものです。</a:t>
            </a:r>
            <a:endParaRPr kumimoji="1" lang="en-US" altLang="ja-JP" sz="1550" dirty="0">
              <a:latin typeface="メイリオ" panose="020B0604030504040204" pitchFamily="50" charset="-128"/>
              <a:ea typeface="メイリオ" panose="020B0604030504040204" pitchFamily="50" charset="-128"/>
            </a:endParaRPr>
          </a:p>
          <a:p>
            <a:pPr>
              <a:lnSpc>
                <a:spcPct val="110000"/>
              </a:lnSpc>
            </a:pPr>
            <a:r>
              <a:rPr kumimoji="1" lang="ja-JP" altLang="en-US" sz="1550" dirty="0">
                <a:latin typeface="メイリオ" panose="020B0604030504040204" pitchFamily="50" charset="-128"/>
                <a:ea typeface="メイリオ" panose="020B0604030504040204" pitchFamily="50" charset="-128"/>
              </a:rPr>
              <a:t>　</a:t>
            </a:r>
            <a:r>
              <a:rPr kumimoji="1" lang="en-US" altLang="ja-JP" sz="1200" b="1" dirty="0">
                <a:solidFill>
                  <a:srgbClr val="FF0000"/>
                </a:solidFill>
                <a:latin typeface="メイリオ" panose="020B0604030504040204" pitchFamily="50" charset="-128"/>
                <a:ea typeface="メイリオ" panose="020B0604030504040204" pitchFamily="50" charset="-128"/>
              </a:rPr>
              <a:t>※</a:t>
            </a:r>
            <a:r>
              <a:rPr kumimoji="1" lang="ja-JP" altLang="en-US" sz="1200" b="1" dirty="0">
                <a:solidFill>
                  <a:srgbClr val="FF0000"/>
                </a:solidFill>
                <a:latin typeface="メイリオ" panose="020B0604030504040204" pitchFamily="50" charset="-128"/>
                <a:ea typeface="メイリオ" panose="020B0604030504040204" pitchFamily="50" charset="-128"/>
              </a:rPr>
              <a:t>本町又は他市町村で、令和５年度住民税非課税世帯への給付（７万円）又は令和５年度</a:t>
            </a:r>
            <a:endParaRPr kumimoji="1" lang="en-US" altLang="ja-JP" sz="1200" b="1" dirty="0">
              <a:solidFill>
                <a:srgbClr val="FF0000"/>
              </a:solidFill>
              <a:latin typeface="メイリオ" panose="020B0604030504040204" pitchFamily="50" charset="-128"/>
              <a:ea typeface="メイリオ" panose="020B0604030504040204" pitchFamily="50" charset="-128"/>
            </a:endParaRPr>
          </a:p>
          <a:p>
            <a:pPr>
              <a:lnSpc>
                <a:spcPct val="110000"/>
              </a:lnSpc>
            </a:pPr>
            <a:r>
              <a:rPr kumimoji="1" lang="ja-JP" altLang="en-US" sz="1200" b="1" dirty="0">
                <a:solidFill>
                  <a:srgbClr val="FF0000"/>
                </a:solidFill>
                <a:latin typeface="メイリオ" panose="020B0604030504040204" pitchFamily="50" charset="-128"/>
                <a:ea typeface="メイリオ" panose="020B0604030504040204" pitchFamily="50" charset="-128"/>
              </a:rPr>
              <a:t>　　住民税均等割のみ課税世帯への給付（１０万円）の対象となった世帯及び当該世帯の世</a:t>
            </a:r>
            <a:endParaRPr kumimoji="1" lang="en-US" altLang="ja-JP" sz="1200" b="1" dirty="0">
              <a:solidFill>
                <a:srgbClr val="FF0000"/>
              </a:solidFill>
              <a:latin typeface="メイリオ" panose="020B0604030504040204" pitchFamily="50" charset="-128"/>
              <a:ea typeface="メイリオ" panose="020B0604030504040204" pitchFamily="50" charset="-128"/>
            </a:endParaRPr>
          </a:p>
          <a:p>
            <a:pPr>
              <a:lnSpc>
                <a:spcPct val="110000"/>
              </a:lnSpc>
            </a:pPr>
            <a:r>
              <a:rPr kumimoji="1" lang="ja-JP" altLang="en-US" sz="1200" b="1" dirty="0">
                <a:solidFill>
                  <a:srgbClr val="FF0000"/>
                </a:solidFill>
                <a:latin typeface="メイリオ" panose="020B0604030504040204" pitchFamily="50" charset="-128"/>
                <a:ea typeface="メイリオ" panose="020B0604030504040204" pitchFamily="50" charset="-128"/>
              </a:rPr>
              <a:t>　　帯主であった方を含む世帯（未申請・辞退を含む）は対象外となります。</a:t>
            </a:r>
            <a:endParaRPr kumimoji="1" lang="en-US" altLang="ja-JP" sz="1200" b="1" dirty="0">
              <a:solidFill>
                <a:srgbClr val="FF0000"/>
              </a:solidFill>
              <a:latin typeface="メイリオ" panose="020B0604030504040204" pitchFamily="50" charset="-128"/>
              <a:ea typeface="メイリオ" panose="020B0604030504040204" pitchFamily="50" charset="-128"/>
            </a:endParaRPr>
          </a:p>
          <a:p>
            <a:pPr>
              <a:lnSpc>
                <a:spcPct val="110000"/>
              </a:lnSpc>
            </a:pPr>
            <a:endParaRPr kumimoji="1" lang="en-US" altLang="ja-JP" sz="1200" b="1" dirty="0">
              <a:solidFill>
                <a:srgbClr val="FF0000"/>
              </a:solidFill>
              <a:latin typeface="メイリオ" panose="020B0604030504040204" pitchFamily="50" charset="-128"/>
              <a:ea typeface="メイリオ" panose="020B0604030504040204" pitchFamily="50" charset="-128"/>
            </a:endParaRPr>
          </a:p>
          <a:p>
            <a:pPr>
              <a:lnSpc>
                <a:spcPct val="110000"/>
              </a:lnSpc>
            </a:pPr>
            <a:r>
              <a:rPr kumimoji="1" lang="ja-JP" altLang="en-US" sz="1550" dirty="0">
                <a:latin typeface="メイリオ" panose="020B0604030504040204" pitchFamily="50" charset="-128"/>
                <a:ea typeface="メイリオ" panose="020B0604030504040204" pitchFamily="50" charset="-128"/>
              </a:rPr>
              <a:t>　給付金を受給するためには、</a:t>
            </a:r>
            <a:r>
              <a:rPr kumimoji="1" lang="ja-JP" altLang="en-US" sz="1550" b="1" u="sng" spc="100" dirty="0">
                <a:solidFill>
                  <a:srgbClr val="FF0000"/>
                </a:solidFill>
                <a:latin typeface="メイリオ" panose="020B0604030504040204" pitchFamily="50" charset="-128"/>
                <a:ea typeface="メイリオ" panose="020B0604030504040204" pitchFamily="50" charset="-128"/>
              </a:rPr>
              <a:t>手続きが必要</a:t>
            </a:r>
            <a:r>
              <a:rPr kumimoji="1" lang="ja-JP" altLang="en-US" sz="1550" dirty="0">
                <a:latin typeface="メイリオ" panose="020B0604030504040204" pitchFamily="50" charset="-128"/>
                <a:ea typeface="メイリオ" panose="020B0604030504040204" pitchFamily="50" charset="-128"/>
              </a:rPr>
              <a:t>です。</a:t>
            </a:r>
          </a:p>
        </p:txBody>
      </p:sp>
      <p:sp>
        <p:nvSpPr>
          <p:cNvPr id="9" name="下矢印 8"/>
          <p:cNvSpPr/>
          <p:nvPr/>
        </p:nvSpPr>
        <p:spPr>
          <a:xfrm>
            <a:off x="2825115" y="5945778"/>
            <a:ext cx="1188720" cy="596318"/>
          </a:xfrm>
          <a:prstGeom prst="downArrow">
            <a:avLst>
              <a:gd name="adj1" fmla="val 50000"/>
              <a:gd name="adj2" fmla="val 52764"/>
            </a:avLst>
          </a:prstGeom>
          <a:solidFill>
            <a:srgbClr val="548235"/>
          </a:solidFill>
          <a:ln w="22225">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3" name="正方形/長方形 32"/>
          <p:cNvSpPr/>
          <p:nvPr/>
        </p:nvSpPr>
        <p:spPr>
          <a:xfrm>
            <a:off x="-9000" y="9157719"/>
            <a:ext cx="6876000" cy="307777"/>
          </a:xfrm>
          <a:prstGeom prst="rect">
            <a:avLst/>
          </a:prstGeom>
        </p:spPr>
        <p:txBody>
          <a:bodyPr wrap="square">
            <a:spAutoFit/>
          </a:bodyPr>
          <a:lstStyle/>
          <a:p>
            <a:pPr algn="ctr"/>
            <a:r>
              <a:rPr lang="ja-JP" altLang="en-US" sz="1400" spc="50" dirty="0">
                <a:latin typeface="メイリオ" panose="020B0604030504040204" pitchFamily="50" charset="-128"/>
                <a:ea typeface="メイリオ" panose="020B0604030504040204" pitchFamily="50" charset="-128"/>
              </a:rPr>
              <a:t>支給手続きや支給要件の詳細は裏面をご確認ください。</a:t>
            </a:r>
          </a:p>
        </p:txBody>
      </p:sp>
      <p:sp>
        <p:nvSpPr>
          <p:cNvPr id="12" name="正方形/長方形 11"/>
          <p:cNvSpPr/>
          <p:nvPr/>
        </p:nvSpPr>
        <p:spPr>
          <a:xfrm>
            <a:off x="0" y="611436"/>
            <a:ext cx="6858000" cy="1250342"/>
          </a:xfrm>
          <a:prstGeom prst="rect">
            <a:avLst/>
          </a:prstGeom>
        </p:spPr>
        <p:txBody>
          <a:bodyPr wrap="square">
            <a:spAutoFit/>
          </a:bodyPr>
          <a:lstStyle/>
          <a:p>
            <a:pPr lvl="0" algn="ctr">
              <a:lnSpc>
                <a:spcPts val="3000"/>
              </a:lnSpc>
            </a:pPr>
            <a:r>
              <a:rPr kumimoji="1" lang="ja-JP" altLang="en-US" sz="2000" b="1" spc="200" dirty="0">
                <a:solidFill>
                  <a:schemeClr val="bg1"/>
                </a:solidFill>
                <a:latin typeface="メイリオ" panose="020B0604030504040204" pitchFamily="50" charset="-128"/>
                <a:ea typeface="メイリオ" panose="020B0604030504040204" pitchFamily="50" charset="-128"/>
              </a:rPr>
              <a:t>令和６年度</a:t>
            </a:r>
            <a:r>
              <a:rPr kumimoji="1" lang="ja-JP" altLang="en-US" sz="2600" b="1" spc="200" dirty="0">
                <a:solidFill>
                  <a:schemeClr val="bg1"/>
                </a:solidFill>
                <a:latin typeface="メイリオ" panose="020B0604030504040204" pitchFamily="50" charset="-128"/>
                <a:ea typeface="メイリオ" panose="020B0604030504040204" pitchFamily="50" charset="-128"/>
              </a:rPr>
              <a:t>新たに住民税非課税世帯及び</a:t>
            </a:r>
            <a:endParaRPr kumimoji="1" lang="en-US" altLang="ja-JP" sz="2600" b="1" spc="200" dirty="0">
              <a:solidFill>
                <a:schemeClr val="bg1"/>
              </a:solidFill>
              <a:latin typeface="メイリオ" panose="020B0604030504040204" pitchFamily="50" charset="-128"/>
              <a:ea typeface="メイリオ" panose="020B0604030504040204" pitchFamily="50" charset="-128"/>
            </a:endParaRPr>
          </a:p>
          <a:p>
            <a:pPr lvl="0" algn="ctr">
              <a:lnSpc>
                <a:spcPts val="3000"/>
              </a:lnSpc>
            </a:pPr>
            <a:r>
              <a:rPr kumimoji="1" lang="ja-JP" altLang="en-US" sz="2600" b="1" spc="200" dirty="0">
                <a:solidFill>
                  <a:schemeClr val="bg1"/>
                </a:solidFill>
                <a:latin typeface="メイリオ" panose="020B0604030504040204" pitchFamily="50" charset="-128"/>
                <a:ea typeface="メイリオ" panose="020B0604030504040204" pitchFamily="50" charset="-128"/>
              </a:rPr>
              <a:t>住民税均等割のみ課税世帯の方へ</a:t>
            </a:r>
            <a:endParaRPr kumimoji="1" lang="en-US" altLang="ja-JP" sz="2600" b="1" spc="200" dirty="0">
              <a:solidFill>
                <a:schemeClr val="bg1"/>
              </a:solidFill>
              <a:latin typeface="メイリオ" panose="020B0604030504040204" pitchFamily="50" charset="-128"/>
              <a:ea typeface="メイリオ" panose="020B0604030504040204" pitchFamily="50" charset="-128"/>
            </a:endParaRPr>
          </a:p>
          <a:p>
            <a:pPr lvl="0" algn="ctr">
              <a:lnSpc>
                <a:spcPts val="3000"/>
              </a:lnSpc>
            </a:pPr>
            <a:r>
              <a:rPr kumimoji="1" lang="ja-JP" altLang="en-US" sz="2600" b="1" spc="200" dirty="0">
                <a:solidFill>
                  <a:schemeClr val="bg1"/>
                </a:solidFill>
                <a:latin typeface="メイリオ" panose="020B0604030504040204" pitchFamily="50" charset="-128"/>
                <a:ea typeface="メイリオ" panose="020B0604030504040204" pitchFamily="50" charset="-128"/>
              </a:rPr>
              <a:t>給付金（１０万円</a:t>
            </a:r>
            <a:r>
              <a:rPr kumimoji="1" lang="en-US" altLang="ja-JP" sz="2600" b="1" spc="200" dirty="0">
                <a:solidFill>
                  <a:schemeClr val="bg1"/>
                </a:solidFill>
                <a:latin typeface="メイリオ" panose="020B0604030504040204" pitchFamily="50" charset="-128"/>
                <a:ea typeface="メイリオ" panose="020B0604030504040204" pitchFamily="50" charset="-128"/>
              </a:rPr>
              <a:t>/</a:t>
            </a:r>
            <a:r>
              <a:rPr kumimoji="1" lang="ja-JP" altLang="en-US" sz="2600" b="1" spc="200" dirty="0">
                <a:solidFill>
                  <a:schemeClr val="bg1"/>
                </a:solidFill>
                <a:latin typeface="メイリオ" panose="020B0604030504040204" pitchFamily="50" charset="-128"/>
                <a:ea typeface="メイリオ" panose="020B0604030504040204" pitchFamily="50" charset="-128"/>
              </a:rPr>
              <a:t>１世帯）</a:t>
            </a:r>
            <a:r>
              <a:rPr kumimoji="1" lang="ja-JP" altLang="en-US" sz="2000" b="1" spc="200" dirty="0">
                <a:solidFill>
                  <a:schemeClr val="bg1"/>
                </a:solidFill>
                <a:latin typeface="メイリオ" panose="020B0604030504040204" pitchFamily="50" charset="-128"/>
                <a:ea typeface="メイリオ" panose="020B0604030504040204" pitchFamily="50" charset="-128"/>
              </a:rPr>
              <a:t>のご案内</a:t>
            </a:r>
            <a:endParaRPr kumimoji="1" lang="en-US" altLang="ja-JP" sz="2600" b="1" spc="200" dirty="0">
              <a:solidFill>
                <a:schemeClr val="bg1"/>
              </a:solidFill>
              <a:latin typeface="メイリオ" panose="020B0604030504040204" pitchFamily="50" charset="-128"/>
              <a:ea typeface="メイリオ" panose="020B0604030504040204" pitchFamily="50" charset="-128"/>
            </a:endParaRPr>
          </a:p>
        </p:txBody>
      </p:sp>
      <p:sp>
        <p:nvSpPr>
          <p:cNvPr id="24" name="正方形/長方形 23"/>
          <p:cNvSpPr/>
          <p:nvPr/>
        </p:nvSpPr>
        <p:spPr>
          <a:xfrm>
            <a:off x="188264" y="6661951"/>
            <a:ext cx="6481472" cy="2356972"/>
          </a:xfrm>
          <a:prstGeom prst="rect">
            <a:avLst/>
          </a:prstGeom>
          <a:noFill/>
          <a:ln w="28575">
            <a:solidFill>
              <a:srgbClr val="548235"/>
            </a:solidFill>
          </a:ln>
        </p:spPr>
        <p:style>
          <a:lnRef idx="2">
            <a:schemeClr val="accent2"/>
          </a:lnRef>
          <a:fillRef idx="1">
            <a:schemeClr val="lt1"/>
          </a:fillRef>
          <a:effectRef idx="0">
            <a:schemeClr val="accent2"/>
          </a:effectRef>
          <a:fontRef idx="minor">
            <a:schemeClr val="dk1"/>
          </a:fontRef>
        </p:style>
        <p:txBody>
          <a:bodyPr wrap="square" lIns="36000" tIns="144000" rIns="36000">
            <a:noAutofit/>
          </a:bodyPr>
          <a:lstStyle/>
          <a:p>
            <a:pPr algn="ctr">
              <a:lnSpc>
                <a:spcPct val="110000"/>
              </a:lnSpc>
            </a:pPr>
            <a:r>
              <a:rPr kumimoji="1" lang="ja-JP" altLang="en-US" sz="1400" b="1" dirty="0">
                <a:solidFill>
                  <a:schemeClr val="tx1"/>
                </a:solidFill>
                <a:latin typeface="メイリオ" panose="020B0604030504040204" pitchFamily="50" charset="-128"/>
                <a:ea typeface="メイリオ" panose="020B0604030504040204" pitchFamily="50" charset="-128"/>
              </a:rPr>
              <a:t>支給対象と見込まれる世帯には、町保健福祉課から確認書</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lnSpc>
                <a:spcPct val="110000"/>
              </a:lnSpc>
            </a:pPr>
            <a:r>
              <a:rPr kumimoji="1" lang="ja-JP" altLang="en-US" sz="1400" b="1" dirty="0">
                <a:solidFill>
                  <a:schemeClr val="tx1"/>
                </a:solidFill>
                <a:latin typeface="メイリオ" panose="020B0604030504040204" pitchFamily="50" charset="-128"/>
                <a:ea typeface="メイリオ" panose="020B0604030504040204" pitchFamily="50" charset="-128"/>
              </a:rPr>
              <a:t>又は申請書を送付いたします。</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lnSpc>
                <a:spcPct val="110000"/>
              </a:lnSpc>
            </a:pP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lnSpc>
                <a:spcPct val="110000"/>
              </a:lnSpc>
            </a:pPr>
            <a:r>
              <a:rPr kumimoji="1" lang="ja-JP" altLang="en-US" sz="1400" dirty="0">
                <a:solidFill>
                  <a:schemeClr val="tx1"/>
                </a:solidFill>
                <a:latin typeface="メイリオ" panose="020B0604030504040204" pitchFamily="50" charset="-128"/>
                <a:ea typeface="メイリオ" panose="020B0604030504040204" pitchFamily="50" charset="-128"/>
              </a:rPr>
              <a:t>通知文の案内に従って手続きを行ってください。</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gn="ctr">
              <a:lnSpc>
                <a:spcPct val="110000"/>
              </a:lnSpc>
            </a:pPr>
            <a:r>
              <a:rPr kumimoji="1" lang="ja-JP" altLang="en-US" sz="1400" dirty="0">
                <a:solidFill>
                  <a:schemeClr val="tx1"/>
                </a:solidFill>
                <a:latin typeface="メイリオ" panose="020B0604030504040204" pitchFamily="50" charset="-128"/>
                <a:ea typeface="メイリオ" panose="020B0604030504040204" pitchFamily="50" charset="-128"/>
              </a:rPr>
              <a:t>（本人確認書類・口座情報が必要となる場合があります。）</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gn="ctr">
              <a:lnSpc>
                <a:spcPct val="110000"/>
              </a:lnSpc>
            </a:pP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gn="ctr">
              <a:lnSpc>
                <a:spcPct val="110000"/>
              </a:lnSpc>
            </a:pPr>
            <a:endParaRPr kumimoji="1"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19" name="正方形/長方形 18">
            <a:extLst>
              <a:ext uri="{FF2B5EF4-FFF2-40B4-BE49-F238E27FC236}">
                <a16:creationId xmlns:a16="http://schemas.microsoft.com/office/drawing/2014/main" id="{76FD6B75-1CFF-4C99-B632-AE4700579CDE}"/>
              </a:ext>
            </a:extLst>
          </p:cNvPr>
          <p:cNvSpPr/>
          <p:nvPr/>
        </p:nvSpPr>
        <p:spPr>
          <a:xfrm>
            <a:off x="0" y="4487492"/>
            <a:ext cx="6838950" cy="763014"/>
          </a:xfrm>
          <a:prstGeom prst="rect">
            <a:avLst/>
          </a:prstGeom>
          <a:solidFill>
            <a:schemeClr val="accent6">
              <a:lumMod val="60000"/>
              <a:lumOff val="40000"/>
            </a:schemeClr>
          </a:solidFill>
          <a:ln w="25400">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rgbClr val="FF0000"/>
                </a:solidFill>
                <a:latin typeface="メイリオ" panose="020B0604030504040204" pitchFamily="50" charset="-128"/>
                <a:ea typeface="メイリオ" panose="020B0604030504040204" pitchFamily="50" charset="-128"/>
              </a:rPr>
              <a:t>新たに</a:t>
            </a:r>
            <a:r>
              <a:rPr kumimoji="1" lang="ja-JP" altLang="en-US" sz="1600" dirty="0">
                <a:solidFill>
                  <a:schemeClr val="tx1"/>
                </a:solidFill>
                <a:latin typeface="メイリオ" panose="020B0604030504040204" pitchFamily="50" charset="-128"/>
                <a:ea typeface="メイリオ" panose="020B0604030504040204" pitchFamily="50" charset="-128"/>
              </a:rPr>
              <a:t>世帯全員の令和６年度分</a:t>
            </a:r>
            <a:r>
              <a:rPr kumimoji="1" lang="ja-JP" altLang="en-US" b="1" dirty="0">
                <a:solidFill>
                  <a:srgbClr val="FF0000"/>
                </a:solidFill>
                <a:latin typeface="メイリオ" panose="020B0604030504040204" pitchFamily="50" charset="-128"/>
                <a:ea typeface="メイリオ" panose="020B0604030504040204" pitchFamily="50" charset="-128"/>
              </a:rPr>
              <a:t>「住民税非課税」</a:t>
            </a:r>
            <a:endParaRPr kumimoji="1" lang="en-US" altLang="ja-JP" b="1" dirty="0">
              <a:solidFill>
                <a:srgbClr val="FF0000"/>
              </a:solidFill>
              <a:latin typeface="メイリオ" panose="020B0604030504040204" pitchFamily="50" charset="-128"/>
              <a:ea typeface="メイリオ" panose="020B0604030504040204" pitchFamily="50" charset="-128"/>
            </a:endParaRPr>
          </a:p>
          <a:p>
            <a:pPr algn="ctr"/>
            <a:r>
              <a:rPr kumimoji="1" lang="ja-JP" altLang="en-US" b="1" dirty="0">
                <a:solidFill>
                  <a:srgbClr val="FF0000"/>
                </a:solidFill>
                <a:latin typeface="メイリオ" panose="020B0604030504040204" pitchFamily="50" charset="-128"/>
                <a:ea typeface="メイリオ" panose="020B0604030504040204" pitchFamily="50" charset="-128"/>
              </a:rPr>
              <a:t>「住民税均等割のみ課税」</a:t>
            </a:r>
            <a:r>
              <a:rPr kumimoji="1" lang="ja-JP" altLang="en-US" sz="1600" dirty="0">
                <a:solidFill>
                  <a:schemeClr val="tx1"/>
                </a:solidFill>
                <a:latin typeface="メイリオ" panose="020B0604030504040204" pitchFamily="50" charset="-128"/>
                <a:ea typeface="メイリオ" panose="020B0604030504040204" pitchFamily="50" charset="-128"/>
              </a:rPr>
              <a:t>で構成されている世帯</a:t>
            </a:r>
            <a:endParaRPr kumimoji="1" lang="ja-JP" altLang="en-US" dirty="0">
              <a:solidFill>
                <a:schemeClr val="tx1"/>
              </a:solidFill>
              <a:latin typeface="メイリオ" panose="020B0604030504040204" pitchFamily="50" charset="-128"/>
              <a:ea typeface="メイリオ" panose="020B0604030504040204" pitchFamily="50" charset="-128"/>
            </a:endParaRPr>
          </a:p>
        </p:txBody>
      </p:sp>
      <p:sp>
        <p:nvSpPr>
          <p:cNvPr id="25" name="正方形/長方形 24">
            <a:extLst>
              <a:ext uri="{FF2B5EF4-FFF2-40B4-BE49-F238E27FC236}">
                <a16:creationId xmlns:a16="http://schemas.microsoft.com/office/drawing/2014/main" id="{892CF2FE-3899-4500-A9A9-E3965DE14092}"/>
              </a:ext>
            </a:extLst>
          </p:cNvPr>
          <p:cNvSpPr/>
          <p:nvPr/>
        </p:nvSpPr>
        <p:spPr>
          <a:xfrm>
            <a:off x="132688" y="5325083"/>
            <a:ext cx="6876000" cy="523220"/>
          </a:xfrm>
          <a:prstGeom prst="rect">
            <a:avLst/>
          </a:prstGeom>
        </p:spPr>
        <p:txBody>
          <a:bodyPr wrap="square">
            <a:spAutoFit/>
          </a:bodyPr>
          <a:lstStyle/>
          <a:p>
            <a:r>
              <a:rPr lang="en-US" altLang="ja-JP" sz="1400" spc="50" dirty="0">
                <a:latin typeface="メイリオ" panose="020B0604030504040204" pitchFamily="50" charset="-128"/>
                <a:ea typeface="メイリオ" panose="020B0604030504040204" pitchFamily="50" charset="-128"/>
              </a:rPr>
              <a:t>※</a:t>
            </a:r>
            <a:r>
              <a:rPr lang="ja-JP" altLang="en-US" sz="1400" spc="50" dirty="0">
                <a:latin typeface="メイリオ" panose="020B0604030504040204" pitchFamily="50" charset="-128"/>
                <a:ea typeface="メイリオ" panose="020B0604030504040204" pitchFamily="50" charset="-128"/>
              </a:rPr>
              <a:t>上記に該当しても、</a:t>
            </a:r>
            <a:r>
              <a:rPr lang="ja-JP" altLang="en-US" sz="1400" b="1" spc="50" dirty="0">
                <a:latin typeface="メイリオ" panose="020B0604030504040204" pitchFamily="50" charset="-128"/>
                <a:ea typeface="メイリオ" panose="020B0604030504040204" pitchFamily="50" charset="-128"/>
              </a:rPr>
              <a:t>住民税が課税されている者に世帯全員が扶養されている</a:t>
            </a:r>
            <a:endParaRPr lang="en-US" altLang="ja-JP" sz="1400" b="1" spc="50" dirty="0">
              <a:latin typeface="メイリオ" panose="020B0604030504040204" pitchFamily="50" charset="-128"/>
              <a:ea typeface="メイリオ" panose="020B0604030504040204" pitchFamily="50" charset="-128"/>
            </a:endParaRPr>
          </a:p>
          <a:p>
            <a:r>
              <a:rPr lang="ja-JP" altLang="en-US" sz="1400" b="1" spc="50" dirty="0">
                <a:latin typeface="メイリオ" panose="020B0604030504040204" pitchFamily="50" charset="-128"/>
                <a:ea typeface="メイリオ" panose="020B0604030504040204" pitchFamily="50" charset="-128"/>
              </a:rPr>
              <a:t>　世帯は支給の対象となりません。</a:t>
            </a:r>
          </a:p>
        </p:txBody>
      </p:sp>
      <p:sp>
        <p:nvSpPr>
          <p:cNvPr id="26" name="正方形/長方形 25">
            <a:extLst>
              <a:ext uri="{FF2B5EF4-FFF2-40B4-BE49-F238E27FC236}">
                <a16:creationId xmlns:a16="http://schemas.microsoft.com/office/drawing/2014/main" id="{39C19F84-3AF5-4025-965A-8536FFFE1CF4}"/>
              </a:ext>
            </a:extLst>
          </p:cNvPr>
          <p:cNvSpPr/>
          <p:nvPr/>
        </p:nvSpPr>
        <p:spPr>
          <a:xfrm>
            <a:off x="372471" y="8102796"/>
            <a:ext cx="6176370" cy="763014"/>
          </a:xfrm>
          <a:prstGeom prst="rect">
            <a:avLst/>
          </a:prstGeom>
          <a:solidFill>
            <a:schemeClr val="accent6">
              <a:lumMod val="60000"/>
              <a:lumOff val="40000"/>
            </a:schemeClr>
          </a:solidFill>
          <a:ln w="25400">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メイリオ" panose="020B0604030504040204" pitchFamily="50" charset="-128"/>
                <a:ea typeface="メイリオ" panose="020B0604030504040204" pitchFamily="50" charset="-128"/>
              </a:rPr>
              <a:t>未申告の者を含む世帯や、令和６年１月２日以降の転入者がいる世帯は、申請書の提出が必要です。</a:t>
            </a:r>
            <a:endParaRPr kumimoji="1" lang="en-US" altLang="ja-JP" sz="16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96836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117000" y="7772117"/>
            <a:ext cx="6696000" cy="355451"/>
          </a:xfrm>
          <a:prstGeom prst="roundRect">
            <a:avLst>
              <a:gd name="adj" fmla="val 0"/>
            </a:avLst>
          </a:prstGeom>
          <a:noFill/>
          <a:ln w="6350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ja-JP" altLang="en-US" sz="1200" b="1" dirty="0">
                <a:solidFill>
                  <a:srgbClr val="FF0000"/>
                </a:solidFill>
                <a:latin typeface="メイリオ" panose="020B0604030504040204" pitchFamily="50" charset="-128"/>
                <a:ea typeface="メイリオ" panose="020B0604030504040204" pitchFamily="50" charset="-128"/>
              </a:rPr>
              <a:t>「振り込め詐欺」や「個人情報の詐取」</a:t>
            </a:r>
            <a:r>
              <a:rPr kumimoji="1" lang="ja-JP" altLang="en-US" sz="1200" dirty="0">
                <a:solidFill>
                  <a:schemeClr val="tx1"/>
                </a:solidFill>
                <a:latin typeface="メイリオ" panose="020B0604030504040204" pitchFamily="50" charset="-128"/>
                <a:ea typeface="メイリオ" panose="020B0604030504040204" pitchFamily="50" charset="-128"/>
              </a:rPr>
              <a:t>にご注意ください！警察相談専用電話</a:t>
            </a:r>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a:t>
            </a:r>
            <a:r>
              <a:rPr kumimoji="1" lang="en-US" altLang="ja-JP" sz="1200" dirty="0">
                <a:solidFill>
                  <a:schemeClr val="tx1"/>
                </a:solidFill>
                <a:latin typeface="メイリオ" panose="020B0604030504040204" pitchFamily="50" charset="-128"/>
                <a:ea typeface="メイリオ" panose="020B0604030504040204" pitchFamily="50" charset="-128"/>
              </a:rPr>
              <a:t>9110)</a:t>
            </a:r>
            <a:endParaRPr kumimoji="1"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12" name="楕円 11"/>
          <p:cNvSpPr/>
          <p:nvPr/>
        </p:nvSpPr>
        <p:spPr>
          <a:xfrm>
            <a:off x="143891" y="7772117"/>
            <a:ext cx="304980" cy="3049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HGP創英角ｺﾞｼｯｸUB" panose="020B0900000000000000" pitchFamily="50" charset="-128"/>
                <a:ea typeface="HGP創英角ｺﾞｼｯｸUB" panose="020B0900000000000000" pitchFamily="50" charset="-128"/>
              </a:rPr>
              <a:t>！</a:t>
            </a:r>
          </a:p>
        </p:txBody>
      </p:sp>
      <p:sp>
        <p:nvSpPr>
          <p:cNvPr id="51" name="正方形/長方形 50"/>
          <p:cNvSpPr/>
          <p:nvPr/>
        </p:nvSpPr>
        <p:spPr>
          <a:xfrm>
            <a:off x="0" y="0"/>
            <a:ext cx="6858000" cy="360000"/>
          </a:xfrm>
          <a:prstGeom prst="rect">
            <a:avLst/>
          </a:prstGeom>
          <a:solidFill>
            <a:schemeClr val="accent6">
              <a:lumMod val="60000"/>
              <a:lumOff val="40000"/>
            </a:schemeClr>
          </a:solidFill>
          <a:ln w="25400">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latin typeface="メイリオ" panose="020B0604030504040204" pitchFamily="50" charset="-128"/>
              <a:ea typeface="メイリオ" panose="020B0604030504040204" pitchFamily="50" charset="-128"/>
            </a:endParaRPr>
          </a:p>
        </p:txBody>
      </p:sp>
      <p:sp>
        <p:nvSpPr>
          <p:cNvPr id="52" name="正方形/長方形 51"/>
          <p:cNvSpPr/>
          <p:nvPr/>
        </p:nvSpPr>
        <p:spPr>
          <a:xfrm>
            <a:off x="296381" y="0"/>
            <a:ext cx="6561619" cy="360000"/>
          </a:xfrm>
          <a:prstGeom prst="rect">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kumimoji="1" lang="ja-JP" altLang="en-US" sz="2200" b="1" spc="200" dirty="0">
                <a:solidFill>
                  <a:schemeClr val="bg1"/>
                </a:solidFill>
                <a:latin typeface="メイリオ" panose="020B0604030504040204" pitchFamily="50" charset="-128"/>
                <a:ea typeface="メイリオ" panose="020B0604030504040204" pitchFamily="50" charset="-128"/>
              </a:rPr>
              <a:t>手続き方法</a:t>
            </a:r>
          </a:p>
        </p:txBody>
      </p:sp>
      <p:grpSp>
        <p:nvGrpSpPr>
          <p:cNvPr id="24" name="グループ化 23"/>
          <p:cNvGrpSpPr/>
          <p:nvPr/>
        </p:nvGrpSpPr>
        <p:grpSpPr>
          <a:xfrm>
            <a:off x="5018682" y="8727439"/>
            <a:ext cx="777776" cy="535225"/>
            <a:chOff x="3602401" y="5070027"/>
            <a:chExt cx="777776" cy="535225"/>
          </a:xfrm>
        </p:grpSpPr>
        <p:pic>
          <p:nvPicPr>
            <p:cNvPr id="2" name="図 1"/>
            <p:cNvPicPr>
              <a:picLocks noChangeAspect="1"/>
            </p:cNvPicPr>
            <p:nvPr/>
          </p:nvPicPr>
          <p:blipFill>
            <a:blip r:embed="rId3">
              <a:clrChange>
                <a:clrFrom>
                  <a:srgbClr val="FFFFFF"/>
                </a:clrFrom>
                <a:clrTo>
                  <a:srgbClr val="FFFFFF">
                    <a:alpha val="0"/>
                  </a:srgbClr>
                </a:clrTo>
              </a:clrChange>
            </a:blip>
            <a:stretch>
              <a:fillRect/>
            </a:stretch>
          </p:blipFill>
          <p:spPr>
            <a:xfrm>
              <a:off x="3602401" y="5070027"/>
              <a:ext cx="777776" cy="535225"/>
            </a:xfrm>
            <a:prstGeom prst="rect">
              <a:avLst/>
            </a:prstGeom>
            <a:noFill/>
          </p:spPr>
        </p:pic>
        <p:pic>
          <p:nvPicPr>
            <p:cNvPr id="4" name="図 3"/>
            <p:cNvPicPr>
              <a:picLocks noChangeAspect="1"/>
            </p:cNvPicPr>
            <p:nvPr/>
          </p:nvPicPr>
          <p:blipFill>
            <a:blip r:embed="rId4">
              <a:clrChange>
                <a:clrFrom>
                  <a:srgbClr val="FFFFFF"/>
                </a:clrFrom>
                <a:clrTo>
                  <a:srgbClr val="FFFFFF">
                    <a:alpha val="0"/>
                  </a:srgbClr>
                </a:clrTo>
              </a:clrChange>
            </a:blip>
            <a:stretch>
              <a:fillRect/>
            </a:stretch>
          </p:blipFill>
          <p:spPr>
            <a:xfrm>
              <a:off x="3738697" y="5211759"/>
              <a:ext cx="73580" cy="73488"/>
            </a:xfrm>
            <a:prstGeom prst="rect">
              <a:avLst/>
            </a:prstGeom>
            <a:noFill/>
          </p:spPr>
        </p:pic>
        <p:pic>
          <p:nvPicPr>
            <p:cNvPr id="48" name="図 47"/>
            <p:cNvPicPr>
              <a:picLocks noChangeAspect="1"/>
            </p:cNvPicPr>
            <p:nvPr/>
          </p:nvPicPr>
          <p:blipFill>
            <a:blip r:embed="rId4">
              <a:clrChange>
                <a:clrFrom>
                  <a:srgbClr val="FFFFFF"/>
                </a:clrFrom>
                <a:clrTo>
                  <a:srgbClr val="FFFFFF">
                    <a:alpha val="0"/>
                  </a:srgbClr>
                </a:clrTo>
              </a:clrChange>
            </a:blip>
            <a:stretch>
              <a:fillRect/>
            </a:stretch>
          </p:blipFill>
          <p:spPr>
            <a:xfrm>
              <a:off x="3738697" y="5284895"/>
              <a:ext cx="73580" cy="73488"/>
            </a:xfrm>
            <a:prstGeom prst="rect">
              <a:avLst/>
            </a:prstGeom>
            <a:noFill/>
          </p:spPr>
        </p:pic>
        <p:pic>
          <p:nvPicPr>
            <p:cNvPr id="49" name="図 48"/>
            <p:cNvPicPr>
              <a:picLocks noChangeAspect="1"/>
            </p:cNvPicPr>
            <p:nvPr/>
          </p:nvPicPr>
          <p:blipFill>
            <a:blip r:embed="rId4">
              <a:clrChange>
                <a:clrFrom>
                  <a:srgbClr val="FFFFFF"/>
                </a:clrFrom>
                <a:clrTo>
                  <a:srgbClr val="FFFFFF">
                    <a:alpha val="0"/>
                  </a:srgbClr>
                </a:clrTo>
              </a:clrChange>
            </a:blip>
            <a:stretch>
              <a:fillRect/>
            </a:stretch>
          </p:blipFill>
          <p:spPr>
            <a:xfrm>
              <a:off x="3740712" y="5362864"/>
              <a:ext cx="73580" cy="73488"/>
            </a:xfrm>
            <a:prstGeom prst="rect">
              <a:avLst/>
            </a:prstGeom>
            <a:noFill/>
          </p:spPr>
        </p:pic>
      </p:grpSp>
      <p:graphicFrame>
        <p:nvGraphicFramePr>
          <p:cNvPr id="57" name="表 56"/>
          <p:cNvGraphicFramePr>
            <a:graphicFrameLocks noGrp="1"/>
          </p:cNvGraphicFramePr>
          <p:nvPr>
            <p:extLst>
              <p:ext uri="{D42A27DB-BD31-4B8C-83A1-F6EECF244321}">
                <p14:modId xmlns:p14="http://schemas.microsoft.com/office/powerpoint/2010/main" val="3796730242"/>
              </p:ext>
            </p:extLst>
          </p:nvPr>
        </p:nvGraphicFramePr>
        <p:xfrm>
          <a:off x="31897" y="8153431"/>
          <a:ext cx="6778632" cy="1743388"/>
        </p:xfrm>
        <a:graphic>
          <a:graphicData uri="http://schemas.openxmlformats.org/drawingml/2006/table">
            <a:tbl>
              <a:tblPr firstRow="1" bandRow="1">
                <a:tableStyleId>{5C22544A-7EE6-4342-B048-85BDC9FD1C3A}</a:tableStyleId>
              </a:tblPr>
              <a:tblGrid>
                <a:gridCol w="6778632">
                  <a:extLst>
                    <a:ext uri="{9D8B030D-6E8A-4147-A177-3AD203B41FA5}">
                      <a16:colId xmlns:a16="http://schemas.microsoft.com/office/drawing/2014/main" val="3321389872"/>
                    </a:ext>
                  </a:extLst>
                </a:gridCol>
              </a:tblGrid>
              <a:tr h="308988">
                <a:tc>
                  <a:txBody>
                    <a:bodyPr/>
                    <a:lstStyle/>
                    <a:p>
                      <a:pPr>
                        <a:lnSpc>
                          <a:spcPct val="110000"/>
                        </a:lnSpc>
                      </a:pPr>
                      <a:r>
                        <a:rPr kumimoji="1" lang="ja-JP" altLang="en-US" sz="1600" spc="200" baseline="0" dirty="0">
                          <a:solidFill>
                            <a:schemeClr val="bg1"/>
                          </a:solidFill>
                          <a:latin typeface="メイリオ" panose="020B0604030504040204" pitchFamily="50" charset="-128"/>
                          <a:ea typeface="メイリオ" panose="020B0604030504040204" pitchFamily="50" charset="-128"/>
                        </a:rPr>
                        <a:t>お問い合わせ</a:t>
                      </a:r>
                    </a:p>
                  </a:txBody>
                  <a:tcPr marT="18000" marB="0">
                    <a:lnL w="28575" cap="flat" cmpd="sng" algn="ctr">
                      <a:solidFill>
                        <a:schemeClr val="tx1">
                          <a:lumMod val="65000"/>
                          <a:lumOff val="35000"/>
                        </a:schemeClr>
                      </a:solidFill>
                      <a:prstDash val="solid"/>
                      <a:round/>
                      <a:headEnd type="none" w="med" len="med"/>
                      <a:tailEnd type="none" w="med" len="med"/>
                    </a:lnL>
                    <a:lnR w="28575" cap="flat" cmpd="sng" algn="ctr">
                      <a:solidFill>
                        <a:schemeClr val="tx1">
                          <a:lumMod val="65000"/>
                          <a:lumOff val="35000"/>
                        </a:schemeClr>
                      </a:solidFill>
                      <a:prstDash val="solid"/>
                      <a:round/>
                      <a:headEnd type="none" w="med" len="med"/>
                      <a:tailEnd type="none" w="med" len="med"/>
                    </a:lnR>
                    <a:lnT w="28575" cap="flat" cmpd="sng" algn="ctr">
                      <a:solidFill>
                        <a:schemeClr val="tx1">
                          <a:lumMod val="65000"/>
                          <a:lumOff val="3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extLst>
                  <a:ext uri="{0D108BD9-81ED-4DB2-BD59-A6C34878D82A}">
                    <a16:rowId xmlns:a16="http://schemas.microsoft.com/office/drawing/2014/main" val="1384145696"/>
                  </a:ext>
                </a:extLst>
              </a:tr>
              <a:tr h="1434400">
                <a:tc>
                  <a:txBody>
                    <a:bodyPr/>
                    <a:lstStyle/>
                    <a:p>
                      <a:pPr algn="l">
                        <a:lnSpc>
                          <a:spcPct val="110000"/>
                        </a:lnSpc>
                      </a:pPr>
                      <a:r>
                        <a:rPr kumimoji="1" lang="ja-JP" altLang="en-US" sz="2400" dirty="0">
                          <a:solidFill>
                            <a:schemeClr val="tx1"/>
                          </a:solidFill>
                          <a:latin typeface="メイリオ" panose="020B0604030504040204" pitchFamily="50" charset="-128"/>
                          <a:ea typeface="メイリオ" panose="020B0604030504040204" pitchFamily="50" charset="-128"/>
                        </a:rPr>
                        <a:t>　</a:t>
                      </a:r>
                      <a:r>
                        <a:rPr kumimoji="1" lang="ja-JP" altLang="en-US" sz="1400" dirty="0">
                          <a:solidFill>
                            <a:schemeClr val="tx1"/>
                          </a:solidFill>
                          <a:latin typeface="メイリオ" panose="020B0604030504040204" pitchFamily="50" charset="-128"/>
                          <a:ea typeface="メイリオ" panose="020B0604030504040204" pitchFamily="50" charset="-128"/>
                        </a:rPr>
                        <a:t>　南富良野町役場 保健福祉課 社会福祉係</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marL="92075" algn="l">
                        <a:lnSpc>
                          <a:spcPct val="110000"/>
                        </a:lnSpc>
                        <a:spcBef>
                          <a:spcPts val="300"/>
                        </a:spcBef>
                      </a:pPr>
                      <a:r>
                        <a:rPr kumimoji="1" lang="ja-JP" altLang="en-US" sz="1200" dirty="0">
                          <a:solidFill>
                            <a:schemeClr val="tx1"/>
                          </a:solidFill>
                          <a:latin typeface="メイリオ" panose="020B0604030504040204" pitchFamily="50" charset="-128"/>
                          <a:ea typeface="メイリオ" panose="020B0604030504040204" pitchFamily="50" charset="-128"/>
                        </a:rPr>
                        <a:t>　　　　　　　　</a:t>
                      </a:r>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低所得者支援給付金</a:t>
                      </a:r>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窓口</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indent="182563" algn="l">
                        <a:lnSpc>
                          <a:spcPct val="110000"/>
                        </a:lnSpc>
                        <a:spcBef>
                          <a:spcPts val="300"/>
                        </a:spcBef>
                      </a:pPr>
                      <a:r>
                        <a:rPr kumimoji="1" lang="ja-JP" altLang="en-US" sz="1400" b="1" dirty="0">
                          <a:solidFill>
                            <a:schemeClr val="tx1"/>
                          </a:solidFill>
                          <a:latin typeface="メイリオ" panose="020B0604030504040204" pitchFamily="50" charset="-128"/>
                          <a:ea typeface="メイリオ" panose="020B0604030504040204" pitchFamily="50" charset="-128"/>
                        </a:rPr>
                        <a:t>　　　　　　　　　　　　</a:t>
                      </a:r>
                      <a:r>
                        <a:rPr kumimoji="1" lang="en-US" altLang="ja-JP" sz="1800" b="1" dirty="0">
                          <a:solidFill>
                            <a:schemeClr val="tx1"/>
                          </a:solidFill>
                          <a:latin typeface="メイリオ" panose="020B0604030504040204" pitchFamily="50" charset="-128"/>
                          <a:ea typeface="メイリオ" panose="020B0604030504040204" pitchFamily="50" charset="-128"/>
                        </a:rPr>
                        <a:t>0167</a:t>
                      </a:r>
                      <a:r>
                        <a:rPr kumimoji="1" lang="ja-JP" altLang="en-US" sz="1800" b="1" dirty="0" err="1">
                          <a:solidFill>
                            <a:schemeClr val="tx1"/>
                          </a:solidFill>
                          <a:latin typeface="メイリオ" panose="020B0604030504040204" pitchFamily="50" charset="-128"/>
                          <a:ea typeface="メイリオ" panose="020B0604030504040204" pitchFamily="50" charset="-128"/>
                        </a:rPr>
                        <a:t>ｰ</a:t>
                      </a:r>
                      <a:r>
                        <a:rPr kumimoji="1" lang="en-US" altLang="ja-JP" sz="1800" b="1" dirty="0">
                          <a:solidFill>
                            <a:schemeClr val="tx1"/>
                          </a:solidFill>
                          <a:latin typeface="メイリオ" panose="020B0604030504040204" pitchFamily="50" charset="-128"/>
                          <a:ea typeface="メイリオ" panose="020B0604030504040204" pitchFamily="50" charset="-128"/>
                        </a:rPr>
                        <a:t>52</a:t>
                      </a:r>
                      <a:r>
                        <a:rPr kumimoji="1" lang="ja-JP" altLang="en-US" sz="1800" b="1" dirty="0" err="1">
                          <a:solidFill>
                            <a:schemeClr val="tx1"/>
                          </a:solidFill>
                          <a:latin typeface="メイリオ" panose="020B0604030504040204" pitchFamily="50" charset="-128"/>
                          <a:ea typeface="メイリオ" panose="020B0604030504040204" pitchFamily="50" charset="-128"/>
                        </a:rPr>
                        <a:t>ｰ</a:t>
                      </a:r>
                      <a:r>
                        <a:rPr kumimoji="1" lang="en-US" altLang="ja-JP" sz="1800" b="1" dirty="0">
                          <a:solidFill>
                            <a:schemeClr val="tx1"/>
                          </a:solidFill>
                          <a:latin typeface="メイリオ" panose="020B0604030504040204" pitchFamily="50" charset="-128"/>
                          <a:ea typeface="メイリオ" panose="020B0604030504040204" pitchFamily="50" charset="-128"/>
                        </a:rPr>
                        <a:t>2211</a:t>
                      </a:r>
                    </a:p>
                    <a:p>
                      <a:pPr indent="182563" algn="l">
                        <a:lnSpc>
                          <a:spcPct val="110000"/>
                        </a:lnSpc>
                        <a:spcBef>
                          <a:spcPts val="300"/>
                        </a:spcBef>
                      </a:pPr>
                      <a:r>
                        <a:rPr kumimoji="1" lang="ja-JP" altLang="en-US" sz="1200" dirty="0">
                          <a:solidFill>
                            <a:schemeClr val="tx1"/>
                          </a:solidFill>
                          <a:latin typeface="メイリオ" panose="020B0604030504040204" pitchFamily="50" charset="-128"/>
                          <a:ea typeface="メイリオ" panose="020B0604030504040204" pitchFamily="50" charset="-128"/>
                        </a:rPr>
                        <a:t>　　　　　　受付時間　平日</a:t>
                      </a:r>
                      <a:r>
                        <a:rPr kumimoji="1" lang="en-US" altLang="ja-JP" sz="1200" dirty="0">
                          <a:solidFill>
                            <a:schemeClr val="tx1"/>
                          </a:solidFill>
                          <a:latin typeface="メイリオ" panose="020B0604030504040204" pitchFamily="50" charset="-128"/>
                          <a:ea typeface="メイリオ" panose="020B0604030504040204" pitchFamily="50" charset="-128"/>
                        </a:rPr>
                        <a:t>8:30</a:t>
                      </a:r>
                      <a:r>
                        <a:rPr kumimoji="1" lang="ja-JP" altLang="en-US" sz="1200" dirty="0">
                          <a:solidFill>
                            <a:schemeClr val="tx1"/>
                          </a:solidFill>
                          <a:latin typeface="メイリオ" panose="020B0604030504040204" pitchFamily="50" charset="-128"/>
                          <a:ea typeface="メイリオ" panose="020B0604030504040204" pitchFamily="50" charset="-128"/>
                        </a:rPr>
                        <a:t>～</a:t>
                      </a:r>
                      <a:r>
                        <a:rPr kumimoji="1" lang="en-US" altLang="ja-JP" sz="1200" dirty="0">
                          <a:solidFill>
                            <a:schemeClr val="tx1"/>
                          </a:solidFill>
                          <a:latin typeface="メイリオ" panose="020B0604030504040204" pitchFamily="50" charset="-128"/>
                          <a:ea typeface="メイリオ" panose="020B0604030504040204" pitchFamily="50" charset="-128"/>
                        </a:rPr>
                        <a:t>17:15</a:t>
                      </a:r>
                      <a:r>
                        <a:rPr kumimoji="1" lang="ja-JP" altLang="en-US" sz="1200" dirty="0">
                          <a:solidFill>
                            <a:schemeClr val="tx1"/>
                          </a:solidFill>
                          <a:latin typeface="メイリオ" panose="020B0604030504040204" pitchFamily="50" charset="-128"/>
                          <a:ea typeface="メイリオ" panose="020B0604030504040204" pitchFamily="50" charset="-128"/>
                        </a:rPr>
                        <a:t>（土・日・祝日を除く）</a:t>
                      </a:r>
                      <a:endParaRPr kumimoji="1" lang="en-US" altLang="ja-JP" sz="1200" dirty="0">
                        <a:solidFill>
                          <a:schemeClr val="tx1"/>
                        </a:solidFill>
                        <a:latin typeface="メイリオ" panose="020B0604030504040204" pitchFamily="50" charset="-128"/>
                        <a:ea typeface="メイリオ" panose="020B0604030504040204" pitchFamily="50" charset="-128"/>
                      </a:endParaRPr>
                    </a:p>
                  </a:txBody>
                  <a:tcPr marT="72000" marB="36000">
                    <a:lnL w="28575" cap="flat" cmpd="sng" algn="ctr">
                      <a:solidFill>
                        <a:schemeClr val="tx1">
                          <a:lumMod val="65000"/>
                          <a:lumOff val="35000"/>
                        </a:schemeClr>
                      </a:solidFill>
                      <a:prstDash val="solid"/>
                      <a:round/>
                      <a:headEnd type="none" w="med" len="med"/>
                      <a:tailEnd type="none" w="med" len="med"/>
                    </a:lnL>
                    <a:lnR w="28575" cap="flat" cmpd="sng" algn="ctr">
                      <a:solidFill>
                        <a:schemeClr val="tx1">
                          <a:lumMod val="65000"/>
                          <a:lumOff val="3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4864660"/>
                  </a:ext>
                </a:extLst>
              </a:tr>
            </a:tbl>
          </a:graphicData>
        </a:graphic>
      </p:graphicFrame>
      <p:pic>
        <p:nvPicPr>
          <p:cNvPr id="53" name="図 52"/>
          <p:cNvPicPr>
            <a:picLocks noChangeAspect="1"/>
          </p:cNvPicPr>
          <p:nvPr/>
        </p:nvPicPr>
        <p:blipFill>
          <a:blip r:embed="rId5">
            <a:clrChange>
              <a:clrFrom>
                <a:srgbClr val="FFFFFF"/>
              </a:clrFrom>
              <a:clrTo>
                <a:srgbClr val="FFFFFF">
                  <a:alpha val="0"/>
                </a:srgbClr>
              </a:clrTo>
            </a:clrChange>
          </a:blip>
          <a:stretch>
            <a:fillRect/>
          </a:stretch>
        </p:blipFill>
        <p:spPr>
          <a:xfrm>
            <a:off x="2017219" y="9163050"/>
            <a:ext cx="352934" cy="352456"/>
          </a:xfrm>
          <a:prstGeom prst="rect">
            <a:avLst/>
          </a:prstGeom>
        </p:spPr>
      </p:pic>
      <p:pic>
        <p:nvPicPr>
          <p:cNvPr id="27" name="図 26"/>
          <p:cNvPicPr>
            <a:picLocks noChangeAspect="1"/>
          </p:cNvPicPr>
          <p:nvPr/>
        </p:nvPicPr>
        <p:blipFill>
          <a:blip r:embed="rId6">
            <a:clrChange>
              <a:clrFrom>
                <a:srgbClr val="FFFFFF"/>
              </a:clrFrom>
              <a:clrTo>
                <a:srgbClr val="FFFFFF">
                  <a:alpha val="0"/>
                </a:srgbClr>
              </a:clrTo>
            </a:clrChange>
          </a:blip>
          <a:stretch>
            <a:fillRect/>
          </a:stretch>
        </p:blipFill>
        <p:spPr>
          <a:xfrm>
            <a:off x="5572569" y="8681369"/>
            <a:ext cx="1285431" cy="963361"/>
          </a:xfrm>
          <a:prstGeom prst="rect">
            <a:avLst/>
          </a:prstGeom>
        </p:spPr>
      </p:pic>
      <p:sp>
        <p:nvSpPr>
          <p:cNvPr id="28" name="角丸四角形 2"/>
          <p:cNvSpPr/>
          <p:nvPr/>
        </p:nvSpPr>
        <p:spPr>
          <a:xfrm>
            <a:off x="571089" y="894199"/>
            <a:ext cx="2532522" cy="611448"/>
          </a:xfrm>
          <a:prstGeom prst="roundRect">
            <a:avLst>
              <a:gd name="adj" fmla="val 8827"/>
            </a:avLst>
          </a:prstGeom>
          <a:solidFill>
            <a:schemeClr val="bg1"/>
          </a:solidFill>
          <a:ln w="28575">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nSpc>
                <a:spcPct val="110000"/>
              </a:lnSpc>
            </a:pPr>
            <a:r>
              <a:rPr kumimoji="1" lang="ja-JP" altLang="en-US" sz="1200" dirty="0">
                <a:solidFill>
                  <a:schemeClr val="tx1"/>
                </a:solidFill>
                <a:latin typeface="メイリオ" panose="020B0604030504040204" pitchFamily="50" charset="-128"/>
                <a:ea typeface="メイリオ" panose="020B0604030504040204" pitchFamily="50" charset="-128"/>
              </a:rPr>
              <a:t>世帯全員が</a:t>
            </a:r>
            <a:r>
              <a:rPr kumimoji="1" lang="ja-JP" altLang="en-US" sz="1200" b="1" dirty="0">
                <a:solidFill>
                  <a:schemeClr val="tx1"/>
                </a:solidFill>
                <a:latin typeface="メイリオ" panose="020B0604030504040204" pitchFamily="50" charset="-128"/>
                <a:ea typeface="メイリオ" panose="020B0604030504040204" pitchFamily="50" charset="-128"/>
              </a:rPr>
              <a:t>令和６年１月１日以前から町内にお住まい</a:t>
            </a:r>
            <a:r>
              <a:rPr kumimoji="1" lang="ja-JP" altLang="en-US" sz="1200" dirty="0">
                <a:solidFill>
                  <a:schemeClr val="tx1"/>
                </a:solidFill>
                <a:latin typeface="メイリオ" panose="020B0604030504040204" pitchFamily="50" charset="-128"/>
                <a:ea typeface="メイリオ" panose="020B0604030504040204" pitchFamily="50" charset="-128"/>
              </a:rPr>
              <a:t>の場合</a:t>
            </a:r>
            <a:endParaRPr kumimoji="1"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37" name="下矢印 8"/>
          <p:cNvSpPr/>
          <p:nvPr/>
        </p:nvSpPr>
        <p:spPr>
          <a:xfrm>
            <a:off x="1188877" y="1523375"/>
            <a:ext cx="1188720" cy="540940"/>
          </a:xfrm>
          <a:prstGeom prst="downArrow">
            <a:avLst>
              <a:gd name="adj1" fmla="val 50000"/>
              <a:gd name="adj2" fmla="val 52764"/>
            </a:avLst>
          </a:prstGeom>
          <a:solidFill>
            <a:srgbClr val="548235"/>
          </a:solidFill>
          <a:ln w="22225">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050" b="1" dirty="0"/>
          </a:p>
        </p:txBody>
      </p:sp>
      <p:sp>
        <p:nvSpPr>
          <p:cNvPr id="41" name="正方形/長方形 40">
            <a:extLst>
              <a:ext uri="{FF2B5EF4-FFF2-40B4-BE49-F238E27FC236}">
                <a16:creationId xmlns:a16="http://schemas.microsoft.com/office/drawing/2014/main" id="{DAC7D20C-8421-420F-8D4D-AE17DDB4B888}"/>
              </a:ext>
            </a:extLst>
          </p:cNvPr>
          <p:cNvSpPr/>
          <p:nvPr/>
        </p:nvSpPr>
        <p:spPr>
          <a:xfrm>
            <a:off x="109213" y="427430"/>
            <a:ext cx="6876000" cy="307777"/>
          </a:xfrm>
          <a:prstGeom prst="rect">
            <a:avLst/>
          </a:prstGeom>
        </p:spPr>
        <p:txBody>
          <a:bodyPr wrap="square">
            <a:spAutoFit/>
          </a:bodyPr>
          <a:lstStyle/>
          <a:p>
            <a:r>
              <a:rPr lang="ja-JP" altLang="en-US" sz="1400" b="1" spc="50" dirty="0">
                <a:latin typeface="メイリオ" panose="020B0604030504040204" pitchFamily="50" charset="-128"/>
                <a:ea typeface="メイリオ" panose="020B0604030504040204" pitchFamily="50" charset="-128"/>
              </a:rPr>
              <a:t>支給対象と見込まれる世帯のうち・・・</a:t>
            </a:r>
            <a:endParaRPr lang="en-US" altLang="ja-JP" sz="1400" b="1" spc="50" dirty="0">
              <a:latin typeface="メイリオ" panose="020B0604030504040204" pitchFamily="50" charset="-128"/>
              <a:ea typeface="メイリオ" panose="020B0604030504040204" pitchFamily="50" charset="-128"/>
            </a:endParaRPr>
          </a:p>
        </p:txBody>
      </p:sp>
      <p:sp>
        <p:nvSpPr>
          <p:cNvPr id="44" name="角丸四角形 2">
            <a:extLst>
              <a:ext uri="{FF2B5EF4-FFF2-40B4-BE49-F238E27FC236}">
                <a16:creationId xmlns:a16="http://schemas.microsoft.com/office/drawing/2014/main" id="{A3BC9061-6E54-435A-A291-86C07946DD68}"/>
              </a:ext>
            </a:extLst>
          </p:cNvPr>
          <p:cNvSpPr/>
          <p:nvPr/>
        </p:nvSpPr>
        <p:spPr>
          <a:xfrm>
            <a:off x="3465000" y="886289"/>
            <a:ext cx="3069150" cy="945644"/>
          </a:xfrm>
          <a:prstGeom prst="roundRect">
            <a:avLst>
              <a:gd name="adj" fmla="val 8827"/>
            </a:avLst>
          </a:prstGeom>
          <a:solidFill>
            <a:schemeClr val="bg1"/>
          </a:solidFill>
          <a:ln w="28575">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nSpc>
                <a:spcPct val="110000"/>
              </a:lnSpc>
            </a:pPr>
            <a:r>
              <a:rPr kumimoji="1" lang="ja-JP" altLang="en-US" sz="1200" dirty="0">
                <a:solidFill>
                  <a:schemeClr val="tx1"/>
                </a:solidFill>
                <a:latin typeface="メイリオ" panose="020B0604030504040204" pitchFamily="50" charset="-128"/>
                <a:ea typeface="メイリオ" panose="020B0604030504040204" pitchFamily="50" charset="-128"/>
              </a:rPr>
              <a:t>世帯の中に未申告の者がいる場合</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gn="ctr">
              <a:lnSpc>
                <a:spcPct val="110000"/>
              </a:lnSpc>
            </a:pPr>
            <a:r>
              <a:rPr kumimoji="1" lang="ja-JP" altLang="en-US" sz="1200" dirty="0">
                <a:solidFill>
                  <a:schemeClr val="tx1"/>
                </a:solidFill>
                <a:latin typeface="メイリオ" panose="020B0604030504040204" pitchFamily="50" charset="-128"/>
                <a:ea typeface="メイリオ" panose="020B0604030504040204" pitchFamily="50" charset="-128"/>
              </a:rPr>
              <a:t>または</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nSpc>
                <a:spcPct val="110000"/>
              </a:lnSpc>
            </a:pPr>
            <a:r>
              <a:rPr kumimoji="1" lang="ja-JP" altLang="en-US" sz="1200" dirty="0">
                <a:solidFill>
                  <a:schemeClr val="tx1"/>
                </a:solidFill>
                <a:latin typeface="メイリオ" panose="020B0604030504040204" pitchFamily="50" charset="-128"/>
                <a:ea typeface="メイリオ" panose="020B0604030504040204" pitchFamily="50" charset="-128"/>
              </a:rPr>
              <a:t>世帯の中に</a:t>
            </a:r>
            <a:r>
              <a:rPr kumimoji="1" lang="ja-JP" altLang="en-US" sz="1200" b="1" dirty="0">
                <a:solidFill>
                  <a:schemeClr val="tx1"/>
                </a:solidFill>
                <a:latin typeface="メイリオ" panose="020B0604030504040204" pitchFamily="50" charset="-128"/>
                <a:ea typeface="メイリオ" panose="020B0604030504040204" pitchFamily="50" charset="-128"/>
              </a:rPr>
              <a:t>令和６年１月２日以降に転入した者がいる場合</a:t>
            </a:r>
            <a:endParaRPr kumimoji="1"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50" name="下矢印 8">
            <a:extLst>
              <a:ext uri="{FF2B5EF4-FFF2-40B4-BE49-F238E27FC236}">
                <a16:creationId xmlns:a16="http://schemas.microsoft.com/office/drawing/2014/main" id="{992917F1-F1FA-4DB2-9A6B-52D76F64EEB6}"/>
              </a:ext>
            </a:extLst>
          </p:cNvPr>
          <p:cNvSpPr/>
          <p:nvPr/>
        </p:nvSpPr>
        <p:spPr>
          <a:xfrm>
            <a:off x="4341877" y="1847092"/>
            <a:ext cx="1188720" cy="540940"/>
          </a:xfrm>
          <a:prstGeom prst="downArrow">
            <a:avLst>
              <a:gd name="adj1" fmla="val 50000"/>
              <a:gd name="adj2" fmla="val 52764"/>
            </a:avLst>
          </a:prstGeom>
          <a:solidFill>
            <a:srgbClr val="548235"/>
          </a:solidFill>
          <a:ln w="22225">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050" b="1" dirty="0"/>
          </a:p>
        </p:txBody>
      </p:sp>
      <p:sp>
        <p:nvSpPr>
          <p:cNvPr id="54" name="角丸四角形 2">
            <a:extLst>
              <a:ext uri="{FF2B5EF4-FFF2-40B4-BE49-F238E27FC236}">
                <a16:creationId xmlns:a16="http://schemas.microsoft.com/office/drawing/2014/main" id="{C69C00CB-7B79-47F4-A36B-5A339CAD8892}"/>
              </a:ext>
            </a:extLst>
          </p:cNvPr>
          <p:cNvSpPr/>
          <p:nvPr/>
        </p:nvSpPr>
        <p:spPr>
          <a:xfrm>
            <a:off x="845295" y="2087548"/>
            <a:ext cx="1984110" cy="680239"/>
          </a:xfrm>
          <a:prstGeom prst="roundRect">
            <a:avLst>
              <a:gd name="adj" fmla="val 8827"/>
            </a:avLst>
          </a:prstGeom>
          <a:solidFill>
            <a:schemeClr val="bg1"/>
          </a:solidFill>
          <a:ln w="28575">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lnSpc>
                <a:spcPct val="110000"/>
              </a:lnSpc>
            </a:pPr>
            <a:r>
              <a:rPr kumimoji="1" lang="ja-JP" altLang="en-US" sz="1600" b="1" dirty="0">
                <a:solidFill>
                  <a:srgbClr val="FF0000"/>
                </a:solidFill>
                <a:latin typeface="メイリオ" panose="020B0604030504040204" pitchFamily="50" charset="-128"/>
                <a:ea typeface="メイリオ" panose="020B0604030504040204" pitchFamily="50" charset="-128"/>
              </a:rPr>
              <a:t>届いた確認書を</a:t>
            </a:r>
            <a:endParaRPr kumimoji="1" lang="en-US" altLang="ja-JP" sz="1600" b="1" dirty="0">
              <a:solidFill>
                <a:srgbClr val="FF0000"/>
              </a:solidFill>
              <a:latin typeface="メイリオ" panose="020B0604030504040204" pitchFamily="50" charset="-128"/>
              <a:ea typeface="メイリオ" panose="020B0604030504040204" pitchFamily="50" charset="-128"/>
            </a:endParaRPr>
          </a:p>
          <a:p>
            <a:pPr algn="ctr">
              <a:lnSpc>
                <a:spcPct val="110000"/>
              </a:lnSpc>
            </a:pPr>
            <a:r>
              <a:rPr kumimoji="1" lang="ja-JP" altLang="en-US" sz="1600" b="1" dirty="0">
                <a:solidFill>
                  <a:srgbClr val="FF0000"/>
                </a:solidFill>
                <a:latin typeface="メイリオ" panose="020B0604030504040204" pitchFamily="50" charset="-128"/>
                <a:ea typeface="メイリオ" panose="020B0604030504040204" pitchFamily="50" charset="-128"/>
              </a:rPr>
              <a:t>返送してください</a:t>
            </a:r>
            <a:endParaRPr kumimoji="1" lang="en-US" altLang="ja-JP" sz="1600" b="1" dirty="0">
              <a:solidFill>
                <a:srgbClr val="FF0000"/>
              </a:solidFill>
              <a:latin typeface="メイリオ" panose="020B0604030504040204" pitchFamily="50" charset="-128"/>
              <a:ea typeface="メイリオ" panose="020B0604030504040204" pitchFamily="50" charset="-128"/>
            </a:endParaRPr>
          </a:p>
        </p:txBody>
      </p:sp>
      <p:sp>
        <p:nvSpPr>
          <p:cNvPr id="65" name="角丸四角形 2">
            <a:extLst>
              <a:ext uri="{FF2B5EF4-FFF2-40B4-BE49-F238E27FC236}">
                <a16:creationId xmlns:a16="http://schemas.microsoft.com/office/drawing/2014/main" id="{25059900-2202-4BAC-B2DA-973A61526B25}"/>
              </a:ext>
            </a:extLst>
          </p:cNvPr>
          <p:cNvSpPr/>
          <p:nvPr/>
        </p:nvSpPr>
        <p:spPr>
          <a:xfrm>
            <a:off x="3429000" y="2412337"/>
            <a:ext cx="3105150" cy="355451"/>
          </a:xfrm>
          <a:prstGeom prst="roundRect">
            <a:avLst>
              <a:gd name="adj" fmla="val 8827"/>
            </a:avLst>
          </a:prstGeom>
          <a:solidFill>
            <a:schemeClr val="bg1"/>
          </a:solidFill>
          <a:ln w="28575">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lnSpc>
                <a:spcPct val="110000"/>
              </a:lnSpc>
            </a:pPr>
            <a:r>
              <a:rPr kumimoji="1" lang="ja-JP" altLang="en-US" sz="1600" b="1" dirty="0">
                <a:solidFill>
                  <a:srgbClr val="FF0000"/>
                </a:solidFill>
                <a:latin typeface="メイリオ" panose="020B0604030504040204" pitchFamily="50" charset="-128"/>
                <a:ea typeface="メイリオ" panose="020B0604030504040204" pitchFamily="50" charset="-128"/>
              </a:rPr>
              <a:t>届いた申請書を返送してください</a:t>
            </a:r>
            <a:endParaRPr kumimoji="1" lang="en-US" altLang="ja-JP" sz="1600" b="1" dirty="0">
              <a:solidFill>
                <a:srgbClr val="FF0000"/>
              </a:solidFill>
              <a:latin typeface="メイリオ" panose="020B0604030504040204" pitchFamily="50" charset="-128"/>
              <a:ea typeface="メイリオ" panose="020B0604030504040204" pitchFamily="50" charset="-128"/>
            </a:endParaRPr>
          </a:p>
        </p:txBody>
      </p:sp>
      <p:sp>
        <p:nvSpPr>
          <p:cNvPr id="66" name="正方形/長方形 65">
            <a:extLst>
              <a:ext uri="{FF2B5EF4-FFF2-40B4-BE49-F238E27FC236}">
                <a16:creationId xmlns:a16="http://schemas.microsoft.com/office/drawing/2014/main" id="{4E79CB66-CE10-4EB6-BC9F-E736453F13D1}"/>
              </a:ext>
            </a:extLst>
          </p:cNvPr>
          <p:cNvSpPr/>
          <p:nvPr/>
        </p:nvSpPr>
        <p:spPr>
          <a:xfrm>
            <a:off x="334264" y="2996217"/>
            <a:ext cx="2897946" cy="4522767"/>
          </a:xfrm>
          <a:prstGeom prst="rect">
            <a:avLst/>
          </a:prstGeom>
          <a:noFill/>
          <a:ln w="28575">
            <a:solidFill>
              <a:srgbClr val="548235"/>
            </a:solidFill>
          </a:ln>
        </p:spPr>
        <p:style>
          <a:lnRef idx="2">
            <a:schemeClr val="accent2"/>
          </a:lnRef>
          <a:fillRef idx="1">
            <a:schemeClr val="lt1"/>
          </a:fillRef>
          <a:effectRef idx="0">
            <a:schemeClr val="accent2"/>
          </a:effectRef>
          <a:fontRef idx="minor">
            <a:schemeClr val="dk1"/>
          </a:fontRef>
        </p:style>
        <p:txBody>
          <a:bodyPr wrap="square" lIns="36000" tIns="144000" rIns="36000">
            <a:noAutofit/>
          </a:bodyPr>
          <a:lstStyle/>
          <a:p>
            <a:pPr>
              <a:lnSpc>
                <a:spcPct val="110000"/>
              </a:lnSpc>
            </a:pPr>
            <a:r>
              <a:rPr kumimoji="1" lang="ja-JP" altLang="en-US" sz="1200" b="1"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対象と思われる世帯には、町から給</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nSpc>
                <a:spcPct val="110000"/>
              </a:lnSpc>
            </a:pPr>
            <a:r>
              <a:rPr kumimoji="1" lang="ja-JP" altLang="en-US" sz="1200" dirty="0">
                <a:solidFill>
                  <a:schemeClr val="tx1"/>
                </a:solidFill>
                <a:latin typeface="メイリオ" panose="020B0604030504040204" pitchFamily="50" charset="-128"/>
                <a:ea typeface="メイリオ" panose="020B0604030504040204" pitchFamily="50" charset="-128"/>
              </a:rPr>
              <a:t>　付内容や確認事項が書かれた確認書</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nSpc>
                <a:spcPct val="110000"/>
              </a:lnSpc>
            </a:pPr>
            <a:r>
              <a:rPr kumimoji="1" lang="ja-JP" altLang="en-US" sz="1200" dirty="0">
                <a:solidFill>
                  <a:schemeClr val="tx1"/>
                </a:solidFill>
                <a:latin typeface="メイリオ" panose="020B0604030504040204" pitchFamily="50" charset="-128"/>
                <a:ea typeface="メイリオ" panose="020B0604030504040204" pitchFamily="50" charset="-128"/>
              </a:rPr>
              <a:t>　をお送りしています。</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nSpc>
                <a:spcPct val="110000"/>
              </a:lnSpc>
            </a:pPr>
            <a:r>
              <a:rPr kumimoji="1" lang="ja-JP" altLang="en-US" sz="1200" dirty="0">
                <a:solidFill>
                  <a:schemeClr val="tx1"/>
                </a:solidFill>
                <a:latin typeface="メイリオ" panose="020B0604030504040204" pitchFamily="50" charset="-128"/>
                <a:ea typeface="メイリオ" panose="020B0604030504040204" pitchFamily="50" charset="-128"/>
              </a:rPr>
              <a:t>・必要事項を記入し、町保健福祉課に</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nSpc>
                <a:spcPct val="110000"/>
              </a:lnSpc>
            </a:pPr>
            <a:r>
              <a:rPr kumimoji="1" lang="ja-JP" altLang="en-US" sz="1200" dirty="0">
                <a:solidFill>
                  <a:schemeClr val="tx1"/>
                </a:solidFill>
                <a:latin typeface="メイリオ" panose="020B0604030504040204" pitchFamily="50" charset="-128"/>
                <a:ea typeface="メイリオ" panose="020B0604030504040204" pitchFamily="50" charset="-128"/>
              </a:rPr>
              <a:t>　返送してください。</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nSpc>
                <a:spcPct val="110000"/>
              </a:lnSpc>
            </a:pP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gn="ctr">
              <a:lnSpc>
                <a:spcPct val="110000"/>
              </a:lnSpc>
            </a:pP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gn="ctr">
              <a:lnSpc>
                <a:spcPct val="110000"/>
              </a:lnSpc>
            </a:pPr>
            <a:endParaRPr kumimoji="1"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67" name="正方形/長方形 66">
            <a:extLst>
              <a:ext uri="{FF2B5EF4-FFF2-40B4-BE49-F238E27FC236}">
                <a16:creationId xmlns:a16="http://schemas.microsoft.com/office/drawing/2014/main" id="{2951191C-743E-4E7B-9B00-07FEF116972D}"/>
              </a:ext>
            </a:extLst>
          </p:cNvPr>
          <p:cNvSpPr/>
          <p:nvPr/>
        </p:nvSpPr>
        <p:spPr>
          <a:xfrm>
            <a:off x="449708" y="4258358"/>
            <a:ext cx="2644583" cy="3132446"/>
          </a:xfrm>
          <a:prstGeom prst="rect">
            <a:avLst/>
          </a:prstGeom>
          <a:solidFill>
            <a:schemeClr val="accent6">
              <a:lumMod val="60000"/>
              <a:lumOff val="40000"/>
            </a:schemeClr>
          </a:solidFill>
          <a:ln w="25400">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a:t>
            </a:r>
            <a:r>
              <a:rPr kumimoji="1" lang="ja-JP" altLang="en-US" sz="1400" b="1" dirty="0">
                <a:solidFill>
                  <a:schemeClr val="tx1"/>
                </a:solidFill>
                <a:latin typeface="メイリオ" panose="020B0604030504040204" pitchFamily="50" charset="-128"/>
                <a:ea typeface="メイリオ" panose="020B0604030504040204" pitchFamily="50" charset="-128"/>
              </a:rPr>
              <a:t>確認する項目</a:t>
            </a:r>
            <a:r>
              <a:rPr kumimoji="1" lang="ja-JP" altLang="en-US" sz="1400" dirty="0">
                <a:solidFill>
                  <a:schemeClr val="tx1"/>
                </a:solidFill>
                <a:latin typeface="メイリオ" panose="020B0604030504040204" pitchFamily="50" charset="-128"/>
                <a:ea typeface="メイリオ" panose="020B0604030504040204" pitchFamily="50" charset="-128"/>
              </a:rPr>
              <a:t>●</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400" dirty="0">
              <a:solidFill>
                <a:schemeClr val="tx1"/>
              </a:solidFill>
              <a:latin typeface="メイリオ" panose="020B0604030504040204" pitchFamily="50" charset="-128"/>
              <a:ea typeface="メイリオ" panose="020B0604030504040204" pitchFamily="50" charset="-128"/>
            </a:endParaRPr>
          </a:p>
          <a:p>
            <a:r>
              <a:rPr kumimoji="1" lang="ja-JP" altLang="en-US" sz="1200" dirty="0">
                <a:solidFill>
                  <a:schemeClr val="tx1"/>
                </a:solidFill>
                <a:latin typeface="メイリオ" panose="020B0604030504040204" pitchFamily="50" charset="-128"/>
                <a:ea typeface="メイリオ" panose="020B0604030504040204" pitchFamily="50" charset="-128"/>
              </a:rPr>
              <a:t>①</a:t>
            </a:r>
            <a:r>
              <a:rPr kumimoji="1" lang="ja-JP" altLang="en-US" sz="1200" b="1" u="sng" dirty="0">
                <a:solidFill>
                  <a:schemeClr val="tx1"/>
                </a:solidFill>
                <a:latin typeface="メイリオ" panose="020B0604030504040204" pitchFamily="50" charset="-128"/>
                <a:ea typeface="メイリオ" panose="020B0604030504040204" pitchFamily="50" charset="-128"/>
              </a:rPr>
              <a:t>世帯主氏名、確認日、連絡先電話</a:t>
            </a:r>
            <a:endParaRPr kumimoji="1" lang="en-US" altLang="ja-JP" sz="1200" b="1" u="sng" dirty="0">
              <a:solidFill>
                <a:schemeClr val="tx1"/>
              </a:solidFill>
              <a:latin typeface="メイリオ" panose="020B0604030504040204" pitchFamily="50" charset="-128"/>
              <a:ea typeface="メイリオ" panose="020B0604030504040204" pitchFamily="50" charset="-128"/>
            </a:endParaRPr>
          </a:p>
          <a:p>
            <a:r>
              <a:rPr kumimoji="1" lang="ja-JP" altLang="en-US" sz="1200" b="1" dirty="0">
                <a:solidFill>
                  <a:schemeClr val="tx1"/>
                </a:solidFill>
                <a:latin typeface="メイリオ" panose="020B0604030504040204" pitchFamily="50" charset="-128"/>
                <a:ea typeface="メイリオ" panose="020B0604030504040204" pitchFamily="50" charset="-128"/>
              </a:rPr>
              <a:t>　</a:t>
            </a:r>
            <a:r>
              <a:rPr kumimoji="1" lang="ja-JP" altLang="en-US" sz="1200" b="1" u="sng" dirty="0">
                <a:solidFill>
                  <a:schemeClr val="tx1"/>
                </a:solidFill>
                <a:latin typeface="メイリオ" panose="020B0604030504040204" pitchFamily="50" charset="-128"/>
                <a:ea typeface="メイリオ" panose="020B0604030504040204" pitchFamily="50" charset="-128"/>
              </a:rPr>
              <a:t>番号欄を記入</a:t>
            </a:r>
            <a:r>
              <a:rPr kumimoji="1" lang="ja-JP" altLang="en-US" sz="1200" dirty="0">
                <a:solidFill>
                  <a:schemeClr val="tx1"/>
                </a:solidFill>
                <a:latin typeface="メイリオ" panose="020B0604030504040204" pitchFamily="50" charset="-128"/>
                <a:ea typeface="メイリオ" panose="020B0604030504040204" pitchFamily="50" charset="-128"/>
              </a:rPr>
              <a:t>している</a:t>
            </a:r>
            <a:endParaRPr kumimoji="1" lang="en-US" altLang="ja-JP" sz="1200" dirty="0">
              <a:solidFill>
                <a:schemeClr val="tx1"/>
              </a:solidFill>
              <a:latin typeface="メイリオ" panose="020B0604030504040204" pitchFamily="50" charset="-128"/>
              <a:ea typeface="メイリオ" panose="020B0604030504040204" pitchFamily="50" charset="-128"/>
            </a:endParaRPr>
          </a:p>
          <a:p>
            <a:r>
              <a:rPr kumimoji="1" lang="ja-JP" altLang="en-US" sz="1200" dirty="0">
                <a:solidFill>
                  <a:schemeClr val="tx1"/>
                </a:solidFill>
                <a:latin typeface="メイリオ" panose="020B0604030504040204" pitchFamily="50" charset="-128"/>
                <a:ea typeface="メイリオ" panose="020B0604030504040204" pitchFamily="50" charset="-128"/>
              </a:rPr>
              <a:t>②チェック項目を確認し、</a:t>
            </a:r>
            <a:r>
              <a:rPr kumimoji="1" lang="ja-JP" altLang="en-US" sz="1200" b="1" u="sng" dirty="0">
                <a:solidFill>
                  <a:schemeClr val="tx1"/>
                </a:solidFill>
                <a:latin typeface="メイリオ" panose="020B0604030504040204" pitchFamily="50" charset="-128"/>
                <a:ea typeface="メイリオ" panose="020B0604030504040204" pitchFamily="50" charset="-128"/>
              </a:rPr>
              <a:t>レ印を記</a:t>
            </a:r>
            <a:endParaRPr kumimoji="1" lang="en-US" altLang="ja-JP" sz="1200" b="1" u="sng" dirty="0">
              <a:solidFill>
                <a:schemeClr val="tx1"/>
              </a:solidFill>
              <a:latin typeface="メイリオ" panose="020B0604030504040204" pitchFamily="50" charset="-128"/>
              <a:ea typeface="メイリオ" panose="020B0604030504040204" pitchFamily="50" charset="-128"/>
            </a:endParaRPr>
          </a:p>
          <a:p>
            <a:r>
              <a:rPr kumimoji="1" lang="ja-JP" altLang="en-US" sz="1200" b="1" dirty="0">
                <a:solidFill>
                  <a:schemeClr val="tx1"/>
                </a:solidFill>
                <a:latin typeface="メイリオ" panose="020B0604030504040204" pitchFamily="50" charset="-128"/>
                <a:ea typeface="メイリオ" panose="020B0604030504040204" pitchFamily="50" charset="-128"/>
              </a:rPr>
              <a:t>　</a:t>
            </a:r>
            <a:r>
              <a:rPr kumimoji="1" lang="ja-JP" altLang="en-US" sz="1200" b="1" u="sng" dirty="0">
                <a:solidFill>
                  <a:schemeClr val="tx1"/>
                </a:solidFill>
                <a:latin typeface="メイリオ" panose="020B0604030504040204" pitchFamily="50" charset="-128"/>
                <a:ea typeface="メイリオ" panose="020B0604030504040204" pitchFamily="50" charset="-128"/>
              </a:rPr>
              <a:t>入</a:t>
            </a:r>
            <a:r>
              <a:rPr kumimoji="1" lang="ja-JP" altLang="en-US" sz="1200" dirty="0">
                <a:solidFill>
                  <a:schemeClr val="tx1"/>
                </a:solidFill>
                <a:latin typeface="メイリオ" panose="020B0604030504040204" pitchFamily="50" charset="-128"/>
                <a:ea typeface="メイリオ" panose="020B0604030504040204" pitchFamily="50" charset="-128"/>
              </a:rPr>
              <a:t>している</a:t>
            </a:r>
            <a:endParaRPr kumimoji="1"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68" name="正方形/長方形 67">
            <a:extLst>
              <a:ext uri="{FF2B5EF4-FFF2-40B4-BE49-F238E27FC236}">
                <a16:creationId xmlns:a16="http://schemas.microsoft.com/office/drawing/2014/main" id="{7330AA86-BADA-4085-A0CC-881958D7861B}"/>
              </a:ext>
            </a:extLst>
          </p:cNvPr>
          <p:cNvSpPr/>
          <p:nvPr/>
        </p:nvSpPr>
        <p:spPr>
          <a:xfrm>
            <a:off x="571089" y="5486403"/>
            <a:ext cx="2381712" cy="1762554"/>
          </a:xfrm>
          <a:prstGeom prst="rect">
            <a:avLst/>
          </a:prstGeom>
          <a:solidFill>
            <a:schemeClr val="bg1"/>
          </a:solidFill>
          <a:ln w="28575">
            <a:solidFill>
              <a:srgbClr val="548235"/>
            </a:solidFill>
          </a:ln>
        </p:spPr>
        <p:style>
          <a:lnRef idx="2">
            <a:schemeClr val="accent2"/>
          </a:lnRef>
          <a:fillRef idx="1">
            <a:schemeClr val="lt1"/>
          </a:fillRef>
          <a:effectRef idx="0">
            <a:schemeClr val="accent2"/>
          </a:effectRef>
          <a:fontRef idx="minor">
            <a:schemeClr val="dk1"/>
          </a:fontRef>
        </p:style>
        <p:txBody>
          <a:bodyPr wrap="square" lIns="36000" tIns="144000" rIns="36000">
            <a:noAutofit/>
          </a:bodyPr>
          <a:lstStyle/>
          <a:p>
            <a:pPr algn="ctr">
              <a:lnSpc>
                <a:spcPct val="110000"/>
              </a:lnSpc>
            </a:pPr>
            <a:r>
              <a:rPr kumimoji="1" lang="ja-JP" altLang="en-US" sz="1400" b="1" dirty="0">
                <a:solidFill>
                  <a:schemeClr val="tx1"/>
                </a:solidFill>
                <a:latin typeface="メイリオ" panose="020B0604030504040204" pitchFamily="50" charset="-128"/>
                <a:ea typeface="メイリオ" panose="020B0604030504040204" pitchFamily="50" charset="-128"/>
              </a:rPr>
              <a:t>確認事項</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nSpc>
                <a:spcPct val="110000"/>
              </a:lnSpc>
            </a:pPr>
            <a:r>
              <a:rPr kumimoji="1" lang="ja-JP" altLang="en-US" sz="1200" dirty="0">
                <a:solidFill>
                  <a:schemeClr val="tx1"/>
                </a:solidFill>
                <a:latin typeface="メイリオ" panose="020B0604030504040204" pitchFamily="50" charset="-128"/>
                <a:ea typeface="メイリオ" panose="020B0604030504040204" pitchFamily="50" charset="-128"/>
              </a:rPr>
              <a:t>・世帯全員が、</a:t>
            </a:r>
            <a:r>
              <a:rPr kumimoji="1" lang="ja-JP" altLang="en-US" sz="1200" b="1" u="sng" dirty="0">
                <a:solidFill>
                  <a:schemeClr val="tx1"/>
                </a:solidFill>
                <a:latin typeface="メイリオ" panose="020B0604030504040204" pitchFamily="50" charset="-128"/>
                <a:ea typeface="メイリオ" panose="020B0604030504040204" pitchFamily="50" charset="-128"/>
              </a:rPr>
              <a:t>住民税が課されて</a:t>
            </a:r>
            <a:endParaRPr kumimoji="1" lang="en-US" altLang="ja-JP" sz="1200" b="1" u="sng" dirty="0">
              <a:solidFill>
                <a:schemeClr val="tx1"/>
              </a:solidFill>
              <a:latin typeface="メイリオ" panose="020B0604030504040204" pitchFamily="50" charset="-128"/>
              <a:ea typeface="メイリオ" panose="020B0604030504040204" pitchFamily="50" charset="-128"/>
            </a:endParaRPr>
          </a:p>
          <a:p>
            <a:pPr>
              <a:lnSpc>
                <a:spcPct val="110000"/>
              </a:lnSpc>
            </a:pPr>
            <a:r>
              <a:rPr kumimoji="1" lang="ja-JP" altLang="en-US" sz="1200" b="1" dirty="0">
                <a:solidFill>
                  <a:schemeClr val="tx1"/>
                </a:solidFill>
                <a:latin typeface="メイリオ" panose="020B0604030504040204" pitchFamily="50" charset="-128"/>
                <a:ea typeface="メイリオ" panose="020B0604030504040204" pitchFamily="50" charset="-128"/>
              </a:rPr>
              <a:t>　</a:t>
            </a:r>
            <a:r>
              <a:rPr kumimoji="1" lang="ja-JP" altLang="en-US" sz="1200" b="1" u="sng" dirty="0">
                <a:solidFill>
                  <a:schemeClr val="tx1"/>
                </a:solidFill>
                <a:latin typeface="メイリオ" panose="020B0604030504040204" pitchFamily="50" charset="-128"/>
                <a:ea typeface="メイリオ" panose="020B0604030504040204" pitchFamily="50" charset="-128"/>
              </a:rPr>
              <a:t>いる他の親族等の扶養を受けて</a:t>
            </a:r>
            <a:endParaRPr kumimoji="1" lang="en-US" altLang="ja-JP" sz="1200" b="1" u="sng" dirty="0">
              <a:solidFill>
                <a:schemeClr val="tx1"/>
              </a:solidFill>
              <a:latin typeface="メイリオ" panose="020B0604030504040204" pitchFamily="50" charset="-128"/>
              <a:ea typeface="メイリオ" panose="020B0604030504040204" pitchFamily="50" charset="-128"/>
            </a:endParaRPr>
          </a:p>
          <a:p>
            <a:pPr>
              <a:lnSpc>
                <a:spcPct val="110000"/>
              </a:lnSpc>
            </a:pPr>
            <a:r>
              <a:rPr kumimoji="1" lang="ja-JP" altLang="en-US" sz="1200" b="1" dirty="0">
                <a:solidFill>
                  <a:schemeClr val="tx1"/>
                </a:solidFill>
                <a:latin typeface="メイリオ" panose="020B0604030504040204" pitchFamily="50" charset="-128"/>
                <a:ea typeface="メイリオ" panose="020B0604030504040204" pitchFamily="50" charset="-128"/>
              </a:rPr>
              <a:t>　</a:t>
            </a:r>
            <a:r>
              <a:rPr kumimoji="1" lang="ja-JP" altLang="en-US" sz="1200" b="1" u="sng" dirty="0">
                <a:solidFill>
                  <a:schemeClr val="tx1"/>
                </a:solidFill>
                <a:latin typeface="メイリオ" panose="020B0604030504040204" pitchFamily="50" charset="-128"/>
                <a:ea typeface="メイリオ" panose="020B0604030504040204" pitchFamily="50" charset="-128"/>
              </a:rPr>
              <a:t>いない。</a:t>
            </a:r>
            <a:endParaRPr kumimoji="1" lang="en-US" altLang="ja-JP" sz="1200" b="1" u="sng" dirty="0">
              <a:solidFill>
                <a:schemeClr val="tx1"/>
              </a:solidFill>
              <a:latin typeface="メイリオ" panose="020B0604030504040204" pitchFamily="50" charset="-128"/>
              <a:ea typeface="メイリオ" panose="020B0604030504040204" pitchFamily="50" charset="-128"/>
            </a:endParaRPr>
          </a:p>
          <a:p>
            <a:pPr>
              <a:lnSpc>
                <a:spcPct val="110000"/>
              </a:lnSpc>
            </a:pPr>
            <a:r>
              <a:rPr kumimoji="1" lang="ja-JP" altLang="en-US" sz="1200" dirty="0">
                <a:solidFill>
                  <a:schemeClr val="tx1"/>
                </a:solidFill>
                <a:latin typeface="メイリオ" panose="020B0604030504040204" pitchFamily="50" charset="-128"/>
                <a:ea typeface="メイリオ" panose="020B0604030504040204" pitchFamily="50" charset="-128"/>
              </a:rPr>
              <a:t>・世帯の中に「住民税所得割が課</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nSpc>
                <a:spcPct val="110000"/>
              </a:lnSpc>
            </a:pPr>
            <a:r>
              <a:rPr kumimoji="1" lang="ja-JP" altLang="en-US" sz="1200" dirty="0">
                <a:solidFill>
                  <a:schemeClr val="tx1"/>
                </a:solidFill>
                <a:latin typeface="メイリオ" panose="020B0604030504040204" pitchFamily="50" charset="-128"/>
                <a:ea typeface="メイリオ" panose="020B0604030504040204" pitchFamily="50" charset="-128"/>
              </a:rPr>
              <a:t>　税となるような所得があるのに</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nSpc>
                <a:spcPct val="110000"/>
              </a:lnSpc>
            </a:pPr>
            <a:r>
              <a:rPr kumimoji="1" lang="ja-JP" altLang="en-US" sz="1200" dirty="0">
                <a:solidFill>
                  <a:schemeClr val="tx1"/>
                </a:solidFill>
                <a:latin typeface="メイリオ" panose="020B0604030504040204" pitchFamily="50" charset="-128"/>
                <a:ea typeface="メイリオ" panose="020B0604030504040204" pitchFamily="50" charset="-128"/>
              </a:rPr>
              <a:t>　未申告」である者はいない。</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gn="ctr">
              <a:lnSpc>
                <a:spcPct val="110000"/>
              </a:lnSpc>
            </a:pP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lnSpc>
                <a:spcPct val="110000"/>
              </a:lnSpc>
            </a:pP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gn="ctr">
              <a:lnSpc>
                <a:spcPct val="110000"/>
              </a:lnSpc>
            </a:pP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gn="ctr">
              <a:lnSpc>
                <a:spcPct val="110000"/>
              </a:lnSpc>
            </a:pPr>
            <a:endParaRPr kumimoji="1"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25" name="正方形/長方形 24">
            <a:extLst>
              <a:ext uri="{FF2B5EF4-FFF2-40B4-BE49-F238E27FC236}">
                <a16:creationId xmlns:a16="http://schemas.microsoft.com/office/drawing/2014/main" id="{BB067907-9E69-4FEB-8236-9EC3C1487A11}"/>
              </a:ext>
            </a:extLst>
          </p:cNvPr>
          <p:cNvSpPr/>
          <p:nvPr/>
        </p:nvSpPr>
        <p:spPr>
          <a:xfrm>
            <a:off x="3465000" y="2996217"/>
            <a:ext cx="3058736" cy="4522767"/>
          </a:xfrm>
          <a:prstGeom prst="rect">
            <a:avLst/>
          </a:prstGeom>
          <a:noFill/>
          <a:ln w="28575">
            <a:solidFill>
              <a:srgbClr val="548235"/>
            </a:solidFill>
          </a:ln>
        </p:spPr>
        <p:style>
          <a:lnRef idx="2">
            <a:schemeClr val="accent2"/>
          </a:lnRef>
          <a:fillRef idx="1">
            <a:schemeClr val="lt1"/>
          </a:fillRef>
          <a:effectRef idx="0">
            <a:schemeClr val="accent2"/>
          </a:effectRef>
          <a:fontRef idx="minor">
            <a:schemeClr val="dk1"/>
          </a:fontRef>
        </p:style>
        <p:txBody>
          <a:bodyPr wrap="square" lIns="36000" tIns="144000" rIns="36000">
            <a:noAutofit/>
          </a:bodyPr>
          <a:lstStyle/>
          <a:p>
            <a:pPr>
              <a:lnSpc>
                <a:spcPct val="110000"/>
              </a:lnSpc>
            </a:pPr>
            <a:r>
              <a:rPr kumimoji="1" lang="ja-JP" altLang="en-US" sz="1200" b="1"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世帯全員の税情報を把握できないため、</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nSpc>
                <a:spcPct val="110000"/>
              </a:lnSpc>
            </a:pPr>
            <a:r>
              <a:rPr kumimoji="1" lang="ja-JP" altLang="en-US" sz="1200" dirty="0">
                <a:solidFill>
                  <a:schemeClr val="tx1"/>
                </a:solidFill>
                <a:latin typeface="メイリオ" panose="020B0604030504040204" pitchFamily="50" charset="-128"/>
                <a:ea typeface="メイリオ" panose="020B0604030504040204" pitchFamily="50" charset="-128"/>
              </a:rPr>
              <a:t>　申請書による手続きが必要です。</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nSpc>
                <a:spcPct val="110000"/>
              </a:lnSpc>
            </a:pPr>
            <a:r>
              <a:rPr kumimoji="1" lang="ja-JP" altLang="en-US" sz="1200" dirty="0">
                <a:solidFill>
                  <a:schemeClr val="tx1"/>
                </a:solidFill>
                <a:latin typeface="メイリオ" panose="020B0604030504040204" pitchFamily="50" charset="-128"/>
                <a:ea typeface="メイリオ" panose="020B0604030504040204" pitchFamily="50" charset="-128"/>
              </a:rPr>
              <a:t>・対象と思われる世帯には町から申請書を</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nSpc>
                <a:spcPct val="110000"/>
              </a:lnSpc>
            </a:pPr>
            <a:r>
              <a:rPr kumimoji="1" lang="ja-JP" altLang="en-US" sz="1200" dirty="0">
                <a:solidFill>
                  <a:schemeClr val="tx1"/>
                </a:solidFill>
                <a:latin typeface="メイリオ" panose="020B0604030504040204" pitchFamily="50" charset="-128"/>
                <a:ea typeface="メイリオ" panose="020B0604030504040204" pitchFamily="50" charset="-128"/>
              </a:rPr>
              <a:t>　お送りしています。</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nSpc>
                <a:spcPct val="110000"/>
              </a:lnSpc>
            </a:pPr>
            <a:r>
              <a:rPr kumimoji="1" lang="ja-JP" altLang="en-US" sz="1200" dirty="0">
                <a:solidFill>
                  <a:schemeClr val="tx1"/>
                </a:solidFill>
                <a:latin typeface="メイリオ" panose="020B0604030504040204" pitchFamily="50" charset="-128"/>
                <a:ea typeface="メイリオ" panose="020B0604030504040204" pitchFamily="50" charset="-128"/>
              </a:rPr>
              <a:t>・添付書類とともに町保健福祉課に提出し</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nSpc>
                <a:spcPct val="110000"/>
              </a:lnSpc>
            </a:pPr>
            <a:r>
              <a:rPr kumimoji="1" lang="ja-JP" altLang="en-US" sz="1200" dirty="0">
                <a:solidFill>
                  <a:schemeClr val="tx1"/>
                </a:solidFill>
                <a:latin typeface="メイリオ" panose="020B0604030504040204" pitchFamily="50" charset="-128"/>
                <a:ea typeface="メイリオ" panose="020B0604030504040204" pitchFamily="50" charset="-128"/>
              </a:rPr>
              <a:t>　てください。</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nSpc>
                <a:spcPct val="110000"/>
              </a:lnSpc>
            </a:pP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gn="ctr">
              <a:lnSpc>
                <a:spcPct val="110000"/>
              </a:lnSpc>
            </a:pP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gn="ctr">
              <a:lnSpc>
                <a:spcPct val="110000"/>
              </a:lnSpc>
            </a:pPr>
            <a:endParaRPr kumimoji="1"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26" name="正方形/長方形 25">
            <a:extLst>
              <a:ext uri="{FF2B5EF4-FFF2-40B4-BE49-F238E27FC236}">
                <a16:creationId xmlns:a16="http://schemas.microsoft.com/office/drawing/2014/main" id="{EBB0CF7B-2514-4B81-8FE2-5B2DC56B0519}"/>
              </a:ext>
            </a:extLst>
          </p:cNvPr>
          <p:cNvSpPr/>
          <p:nvPr/>
        </p:nvSpPr>
        <p:spPr>
          <a:xfrm>
            <a:off x="3582721" y="4401576"/>
            <a:ext cx="2802839" cy="2988475"/>
          </a:xfrm>
          <a:prstGeom prst="rect">
            <a:avLst/>
          </a:prstGeom>
          <a:solidFill>
            <a:schemeClr val="accent6">
              <a:lumMod val="60000"/>
              <a:lumOff val="40000"/>
            </a:schemeClr>
          </a:solidFill>
          <a:ln w="25400">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a:t>
            </a:r>
            <a:r>
              <a:rPr kumimoji="1" lang="ja-JP" altLang="en-US" sz="1400" b="1" dirty="0">
                <a:solidFill>
                  <a:schemeClr val="tx1"/>
                </a:solidFill>
                <a:latin typeface="メイリオ" panose="020B0604030504040204" pitchFamily="50" charset="-128"/>
                <a:ea typeface="メイリオ" panose="020B0604030504040204" pitchFamily="50" charset="-128"/>
              </a:rPr>
              <a:t>確認する項目</a:t>
            </a:r>
            <a:r>
              <a:rPr kumimoji="1" lang="ja-JP" altLang="en-US" sz="1400" dirty="0">
                <a:solidFill>
                  <a:schemeClr val="tx1"/>
                </a:solidFill>
                <a:latin typeface="メイリオ" panose="020B0604030504040204" pitchFamily="50" charset="-128"/>
                <a:ea typeface="メイリオ" panose="020B0604030504040204" pitchFamily="50" charset="-128"/>
              </a:rPr>
              <a:t>●</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400" dirty="0">
              <a:solidFill>
                <a:schemeClr val="tx1"/>
              </a:solidFill>
              <a:latin typeface="メイリオ" panose="020B0604030504040204" pitchFamily="50" charset="-128"/>
              <a:ea typeface="メイリオ" panose="020B0604030504040204" pitchFamily="50" charset="-128"/>
            </a:endParaRPr>
          </a:p>
          <a:p>
            <a:r>
              <a:rPr kumimoji="1" lang="ja-JP" altLang="en-US" sz="1200" dirty="0">
                <a:solidFill>
                  <a:schemeClr val="tx1"/>
                </a:solidFill>
                <a:latin typeface="メイリオ" panose="020B0604030504040204" pitchFamily="50" charset="-128"/>
                <a:ea typeface="メイリオ" panose="020B0604030504040204" pitchFamily="50" charset="-128"/>
              </a:rPr>
              <a:t>転入された者が「</a:t>
            </a:r>
            <a:r>
              <a:rPr kumimoji="1" lang="ja-JP" altLang="en-US" sz="1200" b="1" dirty="0">
                <a:solidFill>
                  <a:schemeClr val="tx1"/>
                </a:solidFill>
                <a:latin typeface="メイリオ" panose="020B0604030504040204" pitchFamily="50" charset="-128"/>
                <a:ea typeface="メイリオ" panose="020B0604030504040204" pitchFamily="50" charset="-128"/>
              </a:rPr>
              <a:t>住民税非課税</a:t>
            </a:r>
            <a:r>
              <a:rPr kumimoji="1" lang="ja-JP" altLang="en-US" sz="1200" dirty="0">
                <a:solidFill>
                  <a:schemeClr val="tx1"/>
                </a:solidFill>
                <a:latin typeface="メイリオ" panose="020B0604030504040204" pitchFamily="50" charset="-128"/>
                <a:ea typeface="メイリオ" panose="020B0604030504040204" pitchFamily="50" charset="-128"/>
              </a:rPr>
              <a:t>」又は「</a:t>
            </a:r>
            <a:r>
              <a:rPr kumimoji="1" lang="ja-JP" altLang="en-US" sz="1200" b="1" dirty="0">
                <a:solidFill>
                  <a:schemeClr val="tx1"/>
                </a:solidFill>
                <a:latin typeface="メイリオ" panose="020B0604030504040204" pitchFamily="50" charset="-128"/>
                <a:ea typeface="メイリオ" panose="020B0604030504040204" pitchFamily="50" charset="-128"/>
              </a:rPr>
              <a:t>住民税均等割のみ課税</a:t>
            </a:r>
            <a:r>
              <a:rPr kumimoji="1" lang="ja-JP" altLang="en-US" sz="1200" dirty="0">
                <a:solidFill>
                  <a:schemeClr val="tx1"/>
                </a:solidFill>
                <a:latin typeface="メイリオ" panose="020B0604030504040204" pitchFamily="50" charset="-128"/>
                <a:ea typeface="メイリオ" panose="020B0604030504040204" pitchFamily="50" charset="-128"/>
              </a:rPr>
              <a:t>」である</a:t>
            </a:r>
            <a:endParaRPr kumimoji="1" lang="en-US" altLang="ja-JP" sz="1200" dirty="0">
              <a:solidFill>
                <a:schemeClr val="tx1"/>
              </a:solidFill>
              <a:latin typeface="メイリオ" panose="020B0604030504040204" pitchFamily="50" charset="-128"/>
              <a:ea typeface="メイリオ" panose="020B0604030504040204" pitchFamily="50" charset="-128"/>
            </a:endParaRPr>
          </a:p>
          <a:p>
            <a:endParaRPr kumimoji="1" lang="en-US" altLang="ja-JP" sz="1200" dirty="0">
              <a:solidFill>
                <a:schemeClr val="tx1"/>
              </a:solidFill>
              <a:latin typeface="メイリオ" panose="020B0604030504040204" pitchFamily="50" charset="-128"/>
              <a:ea typeface="メイリオ" panose="020B0604030504040204" pitchFamily="50" charset="-128"/>
            </a:endParaRPr>
          </a:p>
          <a:p>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200" dirty="0">
                <a:solidFill>
                  <a:schemeClr val="tx1"/>
                </a:solidFill>
                <a:latin typeface="メイリオ" panose="020B0604030504040204" pitchFamily="50" charset="-128"/>
                <a:ea typeface="メイリオ" panose="020B0604030504040204" pitchFamily="50" charset="-128"/>
              </a:rPr>
              <a:t>世帯の中に未申告の者がいる場合</a:t>
            </a:r>
            <a:endParaRPr kumimoji="1" lang="en-US" altLang="ja-JP" sz="1200" dirty="0">
              <a:solidFill>
                <a:schemeClr val="tx1"/>
              </a:solidFill>
              <a:latin typeface="メイリオ" panose="020B0604030504040204" pitchFamily="50" charset="-128"/>
              <a:ea typeface="メイリオ" panose="020B0604030504040204" pitchFamily="50" charset="-128"/>
            </a:endParaRPr>
          </a:p>
          <a:p>
            <a:endParaRPr kumimoji="1" lang="en-US" altLang="ja-JP" sz="1200" dirty="0">
              <a:solidFill>
                <a:schemeClr val="tx1"/>
              </a:solidFill>
              <a:latin typeface="メイリオ" panose="020B0604030504040204" pitchFamily="50" charset="-128"/>
              <a:ea typeface="メイリオ" panose="020B0604030504040204" pitchFamily="50" charset="-128"/>
            </a:endParaRPr>
          </a:p>
          <a:p>
            <a:endParaRPr kumimoji="1" lang="en-US" altLang="ja-JP" sz="1200" dirty="0">
              <a:solidFill>
                <a:schemeClr val="tx1"/>
              </a:solidFill>
              <a:latin typeface="メイリオ" panose="020B0604030504040204" pitchFamily="50" charset="-128"/>
              <a:ea typeface="メイリオ" panose="020B0604030504040204" pitchFamily="50" charset="-128"/>
            </a:endParaRPr>
          </a:p>
          <a:p>
            <a:r>
              <a:rPr kumimoji="1" lang="ja-JP" altLang="en-US" sz="1200" dirty="0">
                <a:solidFill>
                  <a:schemeClr val="tx1"/>
                </a:solidFill>
                <a:latin typeface="メイリオ" panose="020B0604030504040204" pitchFamily="50" charset="-128"/>
                <a:ea typeface="メイリオ" panose="020B0604030504040204" pitchFamily="50" charset="-128"/>
              </a:rPr>
              <a:t>・まずは所得申告を行ってください。</a:t>
            </a:r>
            <a:endParaRPr kumimoji="1" lang="en-US" altLang="ja-JP" sz="1200" dirty="0">
              <a:solidFill>
                <a:schemeClr val="tx1"/>
              </a:solidFill>
              <a:latin typeface="メイリオ" panose="020B0604030504040204" pitchFamily="50" charset="-128"/>
              <a:ea typeface="メイリオ" panose="020B0604030504040204" pitchFamily="50" charset="-128"/>
            </a:endParaRPr>
          </a:p>
          <a:p>
            <a:r>
              <a:rPr kumimoji="1" lang="ja-JP" altLang="en-US" sz="1200" dirty="0">
                <a:solidFill>
                  <a:schemeClr val="tx1"/>
                </a:solidFill>
                <a:latin typeface="メイリオ" panose="020B0604030504040204" pitchFamily="50" charset="-128"/>
                <a:ea typeface="メイリオ" panose="020B0604030504040204" pitchFamily="50" charset="-128"/>
              </a:rPr>
              <a:t>・申告後、給付金の支給要件に該当す</a:t>
            </a:r>
            <a:endParaRPr kumimoji="1" lang="en-US" altLang="ja-JP" sz="1200" dirty="0">
              <a:solidFill>
                <a:schemeClr val="tx1"/>
              </a:solidFill>
              <a:latin typeface="メイリオ" panose="020B0604030504040204" pitchFamily="50" charset="-128"/>
              <a:ea typeface="メイリオ" panose="020B0604030504040204" pitchFamily="50" charset="-128"/>
            </a:endParaRPr>
          </a:p>
          <a:p>
            <a:r>
              <a:rPr kumimoji="1" lang="ja-JP" altLang="en-US" sz="1200" dirty="0">
                <a:solidFill>
                  <a:schemeClr val="tx1"/>
                </a:solidFill>
                <a:latin typeface="メイリオ" panose="020B0604030504040204" pitchFamily="50" charset="-128"/>
                <a:ea typeface="メイリオ" panose="020B0604030504040204" pitchFamily="50" charset="-128"/>
              </a:rPr>
              <a:t>　る場合は、町保健福祉課に提出して</a:t>
            </a:r>
            <a:endParaRPr kumimoji="1" lang="en-US" altLang="ja-JP" sz="1200" dirty="0">
              <a:solidFill>
                <a:schemeClr val="tx1"/>
              </a:solidFill>
              <a:latin typeface="メイリオ" panose="020B0604030504040204" pitchFamily="50" charset="-128"/>
              <a:ea typeface="メイリオ" panose="020B0604030504040204" pitchFamily="50" charset="-128"/>
            </a:endParaRPr>
          </a:p>
          <a:p>
            <a:r>
              <a:rPr kumimoji="1" lang="ja-JP" altLang="en-US" sz="1200" dirty="0">
                <a:solidFill>
                  <a:schemeClr val="tx1"/>
                </a:solidFill>
                <a:latin typeface="メイリオ" panose="020B0604030504040204" pitchFamily="50" charset="-128"/>
                <a:ea typeface="メイリオ" panose="020B0604030504040204" pitchFamily="50" charset="-128"/>
              </a:rPr>
              <a:t>　ください。</a:t>
            </a:r>
            <a:endParaRPr kumimoji="1"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29" name="楕円 28">
            <a:extLst>
              <a:ext uri="{FF2B5EF4-FFF2-40B4-BE49-F238E27FC236}">
                <a16:creationId xmlns:a16="http://schemas.microsoft.com/office/drawing/2014/main" id="{82E15D6F-2BC8-46B0-8905-11CB8992A24E}"/>
              </a:ext>
            </a:extLst>
          </p:cNvPr>
          <p:cNvSpPr/>
          <p:nvPr/>
        </p:nvSpPr>
        <p:spPr>
          <a:xfrm>
            <a:off x="4829085" y="5264937"/>
            <a:ext cx="304980" cy="3049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HGP創英角ｺﾞｼｯｸUB" panose="020B0900000000000000" pitchFamily="50" charset="-128"/>
                <a:ea typeface="HGP創英角ｺﾞｼｯｸUB" panose="020B0900000000000000" pitchFamily="50" charset="-128"/>
              </a:rPr>
              <a:t>！</a:t>
            </a:r>
          </a:p>
        </p:txBody>
      </p:sp>
      <p:sp>
        <p:nvSpPr>
          <p:cNvPr id="30" name="下矢印 8">
            <a:extLst>
              <a:ext uri="{FF2B5EF4-FFF2-40B4-BE49-F238E27FC236}">
                <a16:creationId xmlns:a16="http://schemas.microsoft.com/office/drawing/2014/main" id="{30077D22-0E7E-49A6-B083-690D547C8A85}"/>
              </a:ext>
            </a:extLst>
          </p:cNvPr>
          <p:cNvSpPr/>
          <p:nvPr/>
        </p:nvSpPr>
        <p:spPr>
          <a:xfrm>
            <a:off x="4721682" y="5798346"/>
            <a:ext cx="545372" cy="243692"/>
          </a:xfrm>
          <a:prstGeom prst="downArrow">
            <a:avLst>
              <a:gd name="adj1" fmla="val 50000"/>
              <a:gd name="adj2" fmla="val 52764"/>
            </a:avLst>
          </a:prstGeom>
          <a:solidFill>
            <a:schemeClr val="tx1"/>
          </a:solidFill>
          <a:ln w="22225">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050" b="1" dirty="0"/>
          </a:p>
        </p:txBody>
      </p:sp>
    </p:spTree>
    <p:extLst>
      <p:ext uri="{BB962C8B-B14F-4D97-AF65-F5344CB8AC3E}">
        <p14:creationId xmlns:p14="http://schemas.microsoft.com/office/powerpoint/2010/main" val="158802836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1479</TotalTime>
  <Words>709</Words>
  <Application>Microsoft Office PowerPoint</Application>
  <PresentationFormat>A4 210 x 297 mm</PresentationFormat>
  <Paragraphs>81</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HGP創英角ｺﾞｼｯｸUB</vt:lpstr>
      <vt:lpstr>メイリオ</vt:lpstr>
      <vt:lpstr>游ゴシック</vt:lpstr>
      <vt:lpstr>Arial</vt:lpstr>
      <vt:lpstr>Calibri</vt:lpstr>
      <vt:lpstr>Calibri Light</vt:lpstr>
      <vt:lpstr>Wingdings</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渡辺 正毅(watanabe-masaki)</dc:creator>
  <cp:lastModifiedBy>NP20210703</cp:lastModifiedBy>
  <cp:revision>132</cp:revision>
  <cp:lastPrinted>2024-08-22T04:45:53Z</cp:lastPrinted>
  <dcterms:created xsi:type="dcterms:W3CDTF">2021-11-18T09:11:46Z</dcterms:created>
  <dcterms:modified xsi:type="dcterms:W3CDTF">2024-08-22T04:55:50Z</dcterms:modified>
</cp:coreProperties>
</file>