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E6E6E6"/>
    <a:srgbClr val="C5E0B4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6" autoAdjust="0"/>
    <p:restoredTop sz="94632" autoAdjust="0"/>
  </p:normalViewPr>
  <p:slideViewPr>
    <p:cSldViewPr snapToGrid="0">
      <p:cViewPr>
        <p:scale>
          <a:sx n="100" d="100"/>
          <a:sy n="100" d="100"/>
        </p:scale>
        <p:origin x="33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BE74523B-3AED-45AC-98FC-B35470FB3693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FB181D1D-B67A-4D1B-AAB4-7D3D5CC65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49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67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6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48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70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68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89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81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3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3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46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29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2A0D-9032-4251-8A35-FC74491E27C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6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3686692"/>
            <a:ext cx="683895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530983"/>
            <a:ext cx="6858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36000" rtlCol="0" anchor="ctr"/>
          <a:lstStyle/>
          <a:p>
            <a:pPr algn="ctr">
              <a:lnSpc>
                <a:spcPts val="3000"/>
              </a:lnSpc>
            </a:pPr>
            <a:endParaRPr kumimoji="1" lang="ja-JP" altLang="en-US" sz="20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9525" y="184242"/>
            <a:ext cx="4174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spc="30" dirty="0">
                <a:solidFill>
                  <a:srgbClr val="54823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物価高騰支援事業低所得者支援給付金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59387" y="3679206"/>
            <a:ext cx="6520174" cy="360000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支給対象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7474" y="1901560"/>
            <a:ext cx="6624001" cy="1654313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</p:spPr>
        <p:txBody>
          <a:bodyPr wrap="square" tIns="72000" bIns="36000" anchor="ctr" anchorCtr="0">
            <a:noAutofit/>
          </a:bodyPr>
          <a:lstStyle/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この給付金は、国の総合経済対策に基づき、令和６年度において住民税非課税となる世帯に対し</a:t>
            </a:r>
            <a:r>
              <a:rPr kumimoji="1" lang="ja-JP" altLang="en-US" sz="155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１世帯あたりに３万円、また同一世帯の</a:t>
            </a:r>
            <a:endParaRPr kumimoji="1" lang="en-US" altLang="ja-JP" sz="155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5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55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１８歳以下の児童１名につき２万円</a:t>
            </a: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を給付するものです。</a:t>
            </a:r>
            <a:endParaRPr kumimoji="1" lang="en-US" altLang="ja-JP" sz="15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「１８歳以下の児童」とは平成１８年４月２日以降に生まれた児童のことです。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給付金を受給するためには、</a:t>
            </a:r>
            <a:r>
              <a:rPr kumimoji="1" lang="ja-JP" altLang="en-US" sz="1550" b="1" u="sng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手続きが必要</a:t>
            </a: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</a:p>
        </p:txBody>
      </p:sp>
      <p:sp>
        <p:nvSpPr>
          <p:cNvPr id="9" name="下矢印 8"/>
          <p:cNvSpPr/>
          <p:nvPr/>
        </p:nvSpPr>
        <p:spPr>
          <a:xfrm>
            <a:off x="2825114" y="5777872"/>
            <a:ext cx="1188720" cy="596318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-9000" y="9157719"/>
            <a:ext cx="6876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支給手続きや支給要件の詳細は裏面をご確認ください。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611436"/>
            <a:ext cx="6858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000"/>
              </a:lnSpc>
            </a:pPr>
            <a:r>
              <a:rPr kumimoji="1" lang="ja-JP" altLang="en-US" sz="20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</a:t>
            </a:r>
            <a:r>
              <a:rPr kumimoji="1" lang="ja-JP" altLang="en-US" sz="24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住民税非課税世帯の方へ給付金</a:t>
            </a:r>
            <a:endParaRPr kumimoji="1" lang="en-US" altLang="ja-JP" sz="24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ts val="3000"/>
              </a:lnSpc>
            </a:pPr>
            <a:r>
              <a:rPr kumimoji="1" lang="ja-JP" altLang="en-US" sz="24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３万円</a:t>
            </a:r>
            <a:r>
              <a:rPr kumimoji="1" lang="en-US" altLang="ja-JP" sz="24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24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１世帯及び同一世帯の１８歳以下</a:t>
            </a:r>
            <a:endParaRPr kumimoji="1" lang="en-US" altLang="ja-JP" sz="24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ts val="3000"/>
              </a:lnSpc>
            </a:pPr>
            <a:r>
              <a:rPr kumimoji="1" lang="ja-JP" altLang="en-US" sz="24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の児童１人につき２万円加算　</a:t>
            </a:r>
            <a:r>
              <a:rPr kumimoji="1" lang="ja-JP" altLang="en-US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のご案内</a:t>
            </a:r>
            <a:endParaRPr kumimoji="1" lang="en-US" altLang="ja-JP" sz="24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59387" y="6547451"/>
            <a:ext cx="6481472" cy="1456990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支給対象と見込まれる世帯には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確認書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令和６年１月２日以降の転入者で本町において令和６年度の課税状況を把握することができない世帯には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申請書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を町保健福祉課から送付いたします。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通知文の案内に従って手続きを行ってください。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（本人確認書類・口座情報が必要となる場合があります。）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6FD6B75-1CFF-4C99-B632-AE4700579CDE}"/>
              </a:ext>
            </a:extLst>
          </p:cNvPr>
          <p:cNvSpPr/>
          <p:nvPr/>
        </p:nvSpPr>
        <p:spPr>
          <a:xfrm>
            <a:off x="0" y="4177512"/>
            <a:ext cx="6838950" cy="9215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令和６年１２月１３日時点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で南富良野町に住民登録がある世帯②</a:t>
            </a:r>
            <a:r>
              <a:rPr kumimoji="1"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世帯全員が令和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６年度分</a:t>
            </a:r>
            <a:r>
              <a:rPr kumimoji="1"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で構成されている世帯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92CF2FE-3899-4500-A9A9-E3965DE14092}"/>
              </a:ext>
            </a:extLst>
          </p:cNvPr>
          <p:cNvSpPr/>
          <p:nvPr/>
        </p:nvSpPr>
        <p:spPr>
          <a:xfrm>
            <a:off x="70424" y="5234269"/>
            <a:ext cx="687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上記に該当しても、</a:t>
            </a:r>
            <a:r>
              <a:rPr lang="ja-JP" altLang="en-US" sz="1400" b="1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住民税が課税されている者に世帯全員が扶養されている</a:t>
            </a:r>
            <a:endParaRPr lang="en-US" altLang="ja-JP" sz="1400" b="1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世帯は支給の対象となりません。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4CD625-6756-E3F2-05E0-300A7AFAD2FB}"/>
              </a:ext>
            </a:extLst>
          </p:cNvPr>
          <p:cNvSpPr/>
          <p:nvPr/>
        </p:nvSpPr>
        <p:spPr>
          <a:xfrm>
            <a:off x="0" y="8164120"/>
            <a:ext cx="6838950" cy="6225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申請期限　令和７年３月３１日（月曜日）必着</a:t>
            </a:r>
            <a:endParaRPr kumimoji="1"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83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117000" y="7772117"/>
            <a:ext cx="6696000" cy="355451"/>
          </a:xfrm>
          <a:prstGeom prst="roundRect">
            <a:avLst>
              <a:gd name="adj" fmla="val 0"/>
            </a:avLst>
          </a:prstGeom>
          <a:noFill/>
          <a:ln w="635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「振り込め詐欺」や「個人情報の詐取」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にご注意ください！警察相談専用電話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9110)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143891" y="7772117"/>
            <a:ext cx="304980" cy="3049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0" y="0"/>
            <a:ext cx="6858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96381" y="0"/>
            <a:ext cx="6561619" cy="360000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手続き方法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5018682" y="8727439"/>
            <a:ext cx="777776" cy="535225"/>
            <a:chOff x="3602401" y="5070027"/>
            <a:chExt cx="777776" cy="535225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602401" y="5070027"/>
              <a:ext cx="777776" cy="535225"/>
            </a:xfrm>
            <a:prstGeom prst="rect">
              <a:avLst/>
            </a:prstGeom>
            <a:noFill/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38697" y="5211759"/>
              <a:ext cx="73580" cy="73488"/>
            </a:xfrm>
            <a:prstGeom prst="rect">
              <a:avLst/>
            </a:prstGeom>
            <a:noFill/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38697" y="5284895"/>
              <a:ext cx="73580" cy="73488"/>
            </a:xfrm>
            <a:prstGeom prst="rect">
              <a:avLst/>
            </a:prstGeom>
            <a:noFill/>
          </p:spPr>
        </p:pic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40712" y="5362864"/>
              <a:ext cx="73580" cy="73488"/>
            </a:xfrm>
            <a:prstGeom prst="rect">
              <a:avLst/>
            </a:prstGeom>
            <a:noFill/>
          </p:spPr>
        </p:pic>
      </p:grp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31389"/>
              </p:ext>
            </p:extLst>
          </p:nvPr>
        </p:nvGraphicFramePr>
        <p:xfrm>
          <a:off x="31897" y="8153431"/>
          <a:ext cx="6778632" cy="174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8632">
                  <a:extLst>
                    <a:ext uri="{9D8B030D-6E8A-4147-A177-3AD203B41FA5}">
                      <a16:colId xmlns:a16="http://schemas.microsoft.com/office/drawing/2014/main" val="3321389872"/>
                    </a:ext>
                  </a:extLst>
                </a:gridCol>
              </a:tblGrid>
              <a:tr h="30898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kumimoji="1" lang="ja-JP" altLang="en-US" sz="1600" spc="2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お問い合わせ</a:t>
                      </a:r>
                    </a:p>
                  </a:txBody>
                  <a:tcPr marT="18000" marB="0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45696"/>
                  </a:ext>
                </a:extLst>
              </a:tr>
              <a:tr h="1434400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南富良野町役場 保健福祉課 社会福祉係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92075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｢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物価高騰支援事業低所得者支援給付金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窓口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indent="182563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0167</a:t>
                      </a:r>
                      <a:r>
                        <a:rPr kumimoji="1" lang="ja-JP" altLang="en-US" sz="18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52</a:t>
                      </a:r>
                      <a:r>
                        <a:rPr kumimoji="1" lang="ja-JP" altLang="en-US" sz="18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2211</a:t>
                      </a:r>
                    </a:p>
                    <a:p>
                      <a:pPr indent="182563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受付時間　平日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8:30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17:15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（土・日・祝日を除く）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64660"/>
                  </a:ext>
                </a:extLst>
              </a:tr>
            </a:tbl>
          </a:graphicData>
        </a:graphic>
      </p:graphicFrame>
      <p:pic>
        <p:nvPicPr>
          <p:cNvPr id="53" name="図 5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7219" y="9163050"/>
            <a:ext cx="352934" cy="352456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72569" y="8681369"/>
            <a:ext cx="1285431" cy="963361"/>
          </a:xfrm>
          <a:prstGeom prst="rect">
            <a:avLst/>
          </a:prstGeom>
        </p:spPr>
      </p:pic>
      <p:sp>
        <p:nvSpPr>
          <p:cNvPr id="28" name="角丸四角形 2"/>
          <p:cNvSpPr/>
          <p:nvPr/>
        </p:nvSpPr>
        <p:spPr>
          <a:xfrm>
            <a:off x="571089" y="894199"/>
            <a:ext cx="2532522" cy="61144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世帯全員が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令和６年１月１日以前から町内にお住まい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の場合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下矢印 8"/>
          <p:cNvSpPr/>
          <p:nvPr/>
        </p:nvSpPr>
        <p:spPr>
          <a:xfrm>
            <a:off x="1188877" y="1523375"/>
            <a:ext cx="1188720" cy="54094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AC7D20C-8421-420F-8D4D-AE17DDB4B888}"/>
              </a:ext>
            </a:extLst>
          </p:cNvPr>
          <p:cNvSpPr/>
          <p:nvPr/>
        </p:nvSpPr>
        <p:spPr>
          <a:xfrm>
            <a:off x="109213" y="427430"/>
            <a:ext cx="6876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支給対象と見込まれる世帯のうち・・・</a:t>
            </a:r>
            <a:endParaRPr lang="en-US" altLang="ja-JP" sz="1400" b="1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角丸四角形 2">
            <a:extLst>
              <a:ext uri="{FF2B5EF4-FFF2-40B4-BE49-F238E27FC236}">
                <a16:creationId xmlns:a16="http://schemas.microsoft.com/office/drawing/2014/main" id="{A3BC9061-6E54-435A-A291-86C07946DD68}"/>
              </a:ext>
            </a:extLst>
          </p:cNvPr>
          <p:cNvSpPr/>
          <p:nvPr/>
        </p:nvSpPr>
        <p:spPr>
          <a:xfrm>
            <a:off x="3465000" y="886289"/>
            <a:ext cx="3069150" cy="945644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世帯の中に未申告の者がいる場合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または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世帯の中に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令和６年１月２日以降に転入した者がいる場合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下矢印 8">
            <a:extLst>
              <a:ext uri="{FF2B5EF4-FFF2-40B4-BE49-F238E27FC236}">
                <a16:creationId xmlns:a16="http://schemas.microsoft.com/office/drawing/2014/main" id="{992917F1-F1FA-4DB2-9A6B-52D76F64EEB6}"/>
              </a:ext>
            </a:extLst>
          </p:cNvPr>
          <p:cNvSpPr/>
          <p:nvPr/>
        </p:nvSpPr>
        <p:spPr>
          <a:xfrm>
            <a:off x="4341877" y="1847092"/>
            <a:ext cx="1188720" cy="54094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/>
          </a:p>
        </p:txBody>
      </p:sp>
      <p:sp>
        <p:nvSpPr>
          <p:cNvPr id="54" name="角丸四角形 2">
            <a:extLst>
              <a:ext uri="{FF2B5EF4-FFF2-40B4-BE49-F238E27FC236}">
                <a16:creationId xmlns:a16="http://schemas.microsoft.com/office/drawing/2014/main" id="{C69C00CB-7B79-47F4-A36B-5A339CAD8892}"/>
              </a:ext>
            </a:extLst>
          </p:cNvPr>
          <p:cNvSpPr/>
          <p:nvPr/>
        </p:nvSpPr>
        <p:spPr>
          <a:xfrm>
            <a:off x="845295" y="2087548"/>
            <a:ext cx="1984110" cy="680239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届いた確認書を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返送してください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角丸四角形 2">
            <a:extLst>
              <a:ext uri="{FF2B5EF4-FFF2-40B4-BE49-F238E27FC236}">
                <a16:creationId xmlns:a16="http://schemas.microsoft.com/office/drawing/2014/main" id="{25059900-2202-4BAC-B2DA-973A61526B25}"/>
              </a:ext>
            </a:extLst>
          </p:cNvPr>
          <p:cNvSpPr/>
          <p:nvPr/>
        </p:nvSpPr>
        <p:spPr>
          <a:xfrm>
            <a:off x="3429000" y="2412337"/>
            <a:ext cx="3105150" cy="355451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届いた申請書を返送してください</a:t>
            </a:r>
            <a:endParaRPr kumimoji="1" lang="en-US" altLang="ja-JP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E79CB66-CE10-4EB6-BC9F-E736453F13D1}"/>
              </a:ext>
            </a:extLst>
          </p:cNvPr>
          <p:cNvSpPr/>
          <p:nvPr/>
        </p:nvSpPr>
        <p:spPr>
          <a:xfrm>
            <a:off x="334264" y="2996217"/>
            <a:ext cx="2897946" cy="4522767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対象と思われる世帯には、町から給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付内容や確認事項が書かれた確認書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をお送りしています。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・必要事項を記入し、町保健福祉課に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返送してください。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951191C-743E-4E7B-9B00-07FEF116972D}"/>
              </a:ext>
            </a:extLst>
          </p:cNvPr>
          <p:cNvSpPr/>
          <p:nvPr/>
        </p:nvSpPr>
        <p:spPr>
          <a:xfrm>
            <a:off x="449708" y="4258358"/>
            <a:ext cx="2644583" cy="313244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確認する項目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世帯主氏名、確認日、連絡先電話</a:t>
            </a:r>
            <a:endParaRPr kumimoji="1"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番号欄を記入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している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②チェック項目を確認し、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レ印を記</a:t>
            </a:r>
            <a:endParaRPr kumimoji="1"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している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7330AA86-BADA-4085-A0CC-881958D7861B}"/>
              </a:ext>
            </a:extLst>
          </p:cNvPr>
          <p:cNvSpPr/>
          <p:nvPr/>
        </p:nvSpPr>
        <p:spPr>
          <a:xfrm>
            <a:off x="571089" y="5486403"/>
            <a:ext cx="2381712" cy="1762554"/>
          </a:xfrm>
          <a:prstGeom prst="rect">
            <a:avLst/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確認事項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・世帯全員が、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住民税が課されて</a:t>
            </a:r>
            <a:endParaRPr kumimoji="1"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いる他の親族等の扶養を受けて</a:t>
            </a:r>
            <a:endParaRPr kumimoji="1"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いない。</a:t>
            </a:r>
            <a:endParaRPr kumimoji="1" lang="en-US" altLang="ja-JP" sz="1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・世帯の中に「住民税が課税と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なるような所得があるのに未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申告」である者はいない。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B067907-9E69-4FEB-8236-9EC3C1487A11}"/>
              </a:ext>
            </a:extLst>
          </p:cNvPr>
          <p:cNvSpPr/>
          <p:nvPr/>
        </p:nvSpPr>
        <p:spPr>
          <a:xfrm>
            <a:off x="3465000" y="2996217"/>
            <a:ext cx="3058736" cy="4522767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世帯全員の税情報を把握できないため、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申請書による手続きが必要です。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・対象と思われる世帯には町から申請書を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お送りしています。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・添付書類とともに町保健福祉課に提出し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てください。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BB0CF7B-2514-4B81-8FE2-5B2DC56B0519}"/>
              </a:ext>
            </a:extLst>
          </p:cNvPr>
          <p:cNvSpPr/>
          <p:nvPr/>
        </p:nvSpPr>
        <p:spPr>
          <a:xfrm>
            <a:off x="3582721" y="4401576"/>
            <a:ext cx="2802839" cy="29884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確認する項目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転入された者が「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である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世帯の中に未申告の者がいる場合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・まずは所得申告を行ってください。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・申告後、給付金の支給要件に該当す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る場合は、町保健福祉課に提出して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ください。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82E15D6F-2BC8-46B0-8905-11CB8992A24E}"/>
              </a:ext>
            </a:extLst>
          </p:cNvPr>
          <p:cNvSpPr/>
          <p:nvPr/>
        </p:nvSpPr>
        <p:spPr>
          <a:xfrm>
            <a:off x="4829085" y="5264937"/>
            <a:ext cx="304980" cy="3049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30" name="下矢印 8">
            <a:extLst>
              <a:ext uri="{FF2B5EF4-FFF2-40B4-BE49-F238E27FC236}">
                <a16:creationId xmlns:a16="http://schemas.microsoft.com/office/drawing/2014/main" id="{30077D22-0E7E-49A6-B083-690D547C8A85}"/>
              </a:ext>
            </a:extLst>
          </p:cNvPr>
          <p:cNvSpPr/>
          <p:nvPr/>
        </p:nvSpPr>
        <p:spPr>
          <a:xfrm>
            <a:off x="4721682" y="5798346"/>
            <a:ext cx="545372" cy="243692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tx1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158802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1932</TotalTime>
  <Words>654</Words>
  <Application>Microsoft Office PowerPoint</Application>
  <PresentationFormat>A4 210 x 297 mm</PresentationFormat>
  <Paragraphs>78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正毅(watanabe-masaki)</dc:creator>
  <cp:lastModifiedBy>user_2024_33</cp:lastModifiedBy>
  <cp:revision>134</cp:revision>
  <cp:lastPrinted>2025-02-10T07:18:39Z</cp:lastPrinted>
  <dcterms:created xsi:type="dcterms:W3CDTF">2021-11-18T09:11:46Z</dcterms:created>
  <dcterms:modified xsi:type="dcterms:W3CDTF">2025-02-13T06:51:34Z</dcterms:modified>
</cp:coreProperties>
</file>