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008000"/>
    <a:srgbClr val="E6E6E6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4632" autoAdjust="0"/>
  </p:normalViewPr>
  <p:slideViewPr>
    <p:cSldViewPr snapToGrid="0">
      <p:cViewPr varScale="1">
        <p:scale>
          <a:sx n="51" d="100"/>
          <a:sy n="51" d="100"/>
        </p:scale>
        <p:origin x="27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6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8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3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4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6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530983"/>
            <a:ext cx="6858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9050" y="184242"/>
            <a:ext cx="29748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600" b="1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物価高騰対応重点支援給付金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81212" y="2236317"/>
            <a:ext cx="6692258" cy="40181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11436"/>
            <a:ext cx="6858000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000"/>
              </a:lnSpc>
              <a:spcBef>
                <a:spcPts val="600"/>
              </a:spcBef>
            </a:pPr>
            <a:r>
              <a:rPr kumimoji="1" lang="ja-JP" altLang="en-US" sz="1600" b="1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低所得の子育て世帯の方へ</a:t>
            </a:r>
            <a:endParaRPr kumimoji="1" lang="en-US" altLang="ja-JP" sz="1600" b="1" spc="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※</a:t>
            </a:r>
            <a:r>
              <a:rPr kumimoji="1" lang="ja-JP" altLang="en-US" sz="1200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 住民税非課税世帯または住民税均等割のみ課税世帯の方</a:t>
            </a:r>
            <a:endParaRPr kumimoji="1" lang="en-US" altLang="ja-JP" sz="1200" spc="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>
              <a:lnSpc>
                <a:spcPts val="3000"/>
              </a:lnSpc>
              <a:spcBef>
                <a:spcPts val="600"/>
              </a:spcBef>
            </a:pPr>
            <a:r>
              <a:rPr kumimoji="1" lang="ja-JP" altLang="en-US" sz="2400" b="1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こども加算</a:t>
            </a:r>
            <a:r>
              <a:rPr kumimoji="1" lang="en-US" altLang="ja-JP" sz="2400" b="1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b="1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児童１人あたり５万円</a:t>
            </a:r>
            <a:r>
              <a:rPr kumimoji="1" lang="en-US" altLang="ja-JP" sz="2400" b="1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1" spc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  <a:endParaRPr kumimoji="1" lang="en-US" altLang="ja-JP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66937" y="2348763"/>
            <a:ext cx="6500563" cy="2593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</a:pP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給付対象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1" lang="ja-JP" altLang="en-US" sz="1200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基準日：令和５年</a:t>
            </a:r>
            <a:r>
              <a:rPr kumimoji="1" lang="en-US" altLang="ja-JP" sz="1200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200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endParaRPr kumimoji="1" lang="en-US" altLang="ja-JP" sz="1400" u="sng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80"/>
              </a:lnSpc>
              <a:spcBef>
                <a:spcPts val="600"/>
              </a:spcBef>
            </a:pP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①対象者（世帯単位）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80"/>
              </a:lnSpc>
              <a:spcBef>
                <a:spcPts val="600"/>
              </a:spcBef>
            </a:pP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基準日時点で南富良野町に住民票がある世帯で、世帯全員の令和５年度の住民税（令和４年１月</a:t>
            </a:r>
            <a:r>
              <a:rPr kumimoji="1" lang="en-US" altLang="ja-JP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~12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月の収入を基に算定）が</a:t>
            </a:r>
            <a:endParaRPr kumimoji="1" lang="en-US" altLang="ja-JP" sz="14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680"/>
              </a:lnSpc>
              <a:spcBef>
                <a:spcPts val="600"/>
              </a:spcBef>
            </a:pPr>
            <a:r>
              <a:rPr kumimoji="1" lang="ja-JP" altLang="en-US" sz="160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非課税または均等割のみ課税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である世帯</a:t>
            </a:r>
            <a:endParaRPr kumimoji="1" lang="en-US" altLang="ja-JP" sz="14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680"/>
              </a:lnSpc>
              <a:spcBef>
                <a:spcPts val="600"/>
              </a:spcBef>
            </a:pP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なお、世帯全員が課税者から扶養されている場合は支給対象外です。</a:t>
            </a:r>
            <a:endParaRPr kumimoji="1" lang="en-US" altLang="ja-JP" sz="14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80"/>
              </a:lnSpc>
              <a:spcBef>
                <a:spcPts val="1200"/>
              </a:spcBef>
            </a:pPr>
            <a:r>
              <a:rPr kumimoji="1" lang="ja-JP" altLang="en-US" sz="140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②加算対象となる児童の範囲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80"/>
              </a:lnSpc>
              <a:spcBef>
                <a:spcPts val="600"/>
              </a:spcBef>
            </a:pP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原則として上記①の給付対象世帯と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基準日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において同一世帯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となっている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歳以下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年４月２日以降生まれ</a:t>
            </a:r>
            <a:r>
              <a:rPr kumimoji="1" lang="en-US" altLang="ja-JP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1" u="sng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の児童</a:t>
            </a:r>
            <a:endParaRPr kumimoji="1" lang="en-US" altLang="ja-JP" sz="1400" b="1" u="sng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95512" y="5050357"/>
            <a:ext cx="6471988" cy="1039386"/>
          </a:xfrm>
          <a:prstGeom prst="rect">
            <a:avLst/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＜例外的に対象となる児童＞ ア．基準日以降に生まれた新生児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              イ．対象世帯とは別世帯だが扶養している児童（申請が必要）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kern="8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＜例外的に対象とならない児童＞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施設入所児童は、対象世帯から施設への住民票の異動有無に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 関わらず、原則として対象外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四角形: 角を丸くする 2"/>
          <p:cNvSpPr/>
          <p:nvPr/>
        </p:nvSpPr>
        <p:spPr>
          <a:xfrm>
            <a:off x="185987" y="7142220"/>
            <a:ext cx="6471988" cy="1264849"/>
          </a:xfrm>
          <a:prstGeom prst="roundRect">
            <a:avLst/>
          </a:prstGeom>
          <a:ln w="28575">
            <a:solidFill>
              <a:srgbClr val="54823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002" y="6431991"/>
            <a:ext cx="6876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給付額</a:t>
            </a:r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児童１人あたり</a:t>
            </a:r>
            <a:r>
              <a:rPr lang="ja-JP" altLang="en-US" sz="1400" b="1" spc="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５万円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（世帯主に対象児童分を合算して給付します）</a:t>
            </a:r>
            <a:endParaRPr lang="en-US" altLang="ja-JP" sz="14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受給手続</a:t>
            </a:r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対象世帯には、町から関係書類を送付します。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185987" y="7467600"/>
            <a:ext cx="6471988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238375" y="7142221"/>
            <a:ext cx="0" cy="1264848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819525" y="7142221"/>
            <a:ext cx="0" cy="1264848"/>
          </a:xfrm>
          <a:prstGeom prst="line">
            <a:avLst/>
          </a:prstGeom>
          <a:ln w="19050">
            <a:solidFill>
              <a:srgbClr val="5482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90749" y="7200503"/>
            <a:ext cx="20095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　象</a:t>
            </a:r>
            <a:endParaRPr lang="en-US" altLang="ja-JP" sz="12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1800"/>
              </a:spcBef>
            </a:pPr>
            <a:r>
              <a:rPr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対象世帯と基準日において同一世帯の</a:t>
            </a:r>
            <a:r>
              <a:rPr lang="en-US" altLang="ja-JP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歳以下の児童</a:t>
            </a:r>
            <a:endParaRPr lang="en-US" altLang="ja-JP" sz="11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 給付対象②イを除く</a:t>
            </a:r>
            <a:r>
              <a:rPr lang="en-US" altLang="ja-JP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1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171702" y="7203184"/>
            <a:ext cx="165734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町からの発送書類</a:t>
            </a:r>
            <a:endParaRPr lang="en-US" altLang="ja-JP" sz="12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2400"/>
              </a:spcBef>
            </a:pPr>
            <a:r>
              <a:rPr lang="ja-JP" altLang="en-US" sz="1400" b="1" spc="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支給決定通知書</a:t>
            </a:r>
            <a:endParaRPr lang="en-US" altLang="ja-JP" sz="1400" b="1" spc="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プッシュ型</a:t>
            </a:r>
            <a:r>
              <a:rPr lang="en-US" altLang="ja-JP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2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838575" y="7207194"/>
            <a:ext cx="2781300" cy="1159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主な手続き</a:t>
            </a:r>
            <a:endParaRPr lang="en-US" altLang="ja-JP" sz="12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1000"/>
              </a:spcBef>
            </a:pPr>
            <a:r>
              <a:rPr lang="ja-JP" altLang="en-US" sz="1600" b="1" u="sng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手続きは不要</a:t>
            </a:r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lang="en-US" altLang="ja-JP" sz="16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令和５年度中に支給実績がある世帯に対象が限られるため、町において同一口座への支給手続きを実施します。</a:t>
            </a:r>
            <a:r>
              <a:rPr lang="en-US" altLang="ja-JP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2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8146" y="8627975"/>
            <a:ext cx="66846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支給方法</a:t>
            </a:r>
            <a:r>
              <a:rPr lang="en-US" altLang="ja-JP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4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現在実施中の❶令和５年度非課税給付（７万円）、❷令和５年度均等割のみ課税給付（１０万円）の支給後に、同一口座へ別途支給します。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66937" y="1877816"/>
            <a:ext cx="64529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b="1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物価高騰による負担増を踏まえ、対象世帯への給付の加算（こども加算）を支給します。</a:t>
            </a:r>
            <a:endParaRPr kumimoji="1" lang="ja-JP" altLang="en-US" sz="1600" spc="3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117000" y="7772117"/>
            <a:ext cx="6696000" cy="355451"/>
          </a:xfrm>
          <a:prstGeom prst="roundRect">
            <a:avLst>
              <a:gd name="adj" fmla="val 0"/>
            </a:avLst>
          </a:prstGeom>
          <a:noFill/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「振り込め詐欺」や「個人情報の詐取」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にご注意ください！警察相談専用電話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9110)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143891" y="7765767"/>
            <a:ext cx="304980" cy="3049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02700"/>
              </p:ext>
            </p:extLst>
          </p:nvPr>
        </p:nvGraphicFramePr>
        <p:xfrm>
          <a:off x="31897" y="8153431"/>
          <a:ext cx="6778632" cy="174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8632">
                  <a:extLst>
                    <a:ext uri="{9D8B030D-6E8A-4147-A177-3AD203B41FA5}">
                      <a16:colId xmlns:a16="http://schemas.microsoft.com/office/drawing/2014/main" val="3321389872"/>
                    </a:ext>
                  </a:extLst>
                </a:gridCol>
              </a:tblGrid>
              <a:tr h="30898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1600" spc="2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お問い合わせ</a:t>
                      </a:r>
                    </a:p>
                  </a:txBody>
                  <a:tcPr marT="18000" marB="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45696"/>
                  </a:ext>
                </a:extLst>
              </a:tr>
              <a:tr h="1434400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南富良野町役場 保健福祉課 社会福祉係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92075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｢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低所得の子育て世帯に対する加算給付金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｣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窓口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0167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52</a:t>
                      </a:r>
                      <a:r>
                        <a:rPr kumimoji="1" lang="ja-JP" altLang="en-US" sz="18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18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2211</a:t>
                      </a:r>
                    </a:p>
                    <a:p>
                      <a:pPr indent="182563" algn="l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受付時間　平日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17:15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（土・日・祝日を除く）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64660"/>
                  </a:ext>
                </a:extLst>
              </a:tr>
            </a:tbl>
          </a:graphicData>
        </a:graphic>
      </p:graphicFrame>
      <p:pic>
        <p:nvPicPr>
          <p:cNvPr id="53" name="図 5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7219" y="9163050"/>
            <a:ext cx="352934" cy="352456"/>
          </a:xfrm>
          <a:prstGeom prst="rect">
            <a:avLst/>
          </a:prstGeom>
        </p:spPr>
      </p:pic>
      <p:sp>
        <p:nvSpPr>
          <p:cNvPr id="64" name="角丸四角形 2"/>
          <p:cNvSpPr/>
          <p:nvPr/>
        </p:nvSpPr>
        <p:spPr>
          <a:xfrm>
            <a:off x="159973" y="812015"/>
            <a:ext cx="6012227" cy="313343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月１日時点で南富良野町に住民票がある世帯が前提条件です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11661" y="327247"/>
            <a:ext cx="3158050" cy="3460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支給対象世帯確認フローチャート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989872" y="1385354"/>
            <a:ext cx="2746167" cy="4547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14300" y="1383975"/>
            <a:ext cx="2660802" cy="4548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0" name="角丸四角形 2"/>
          <p:cNvSpPr/>
          <p:nvPr/>
        </p:nvSpPr>
        <p:spPr>
          <a:xfrm>
            <a:off x="200743" y="1187063"/>
            <a:ext cx="1386515" cy="915791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令和５年度住民税非課税者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下矢印 8"/>
          <p:cNvSpPr/>
          <p:nvPr/>
        </p:nvSpPr>
        <p:spPr>
          <a:xfrm>
            <a:off x="322338" y="2113310"/>
            <a:ext cx="1188720" cy="651826"/>
          </a:xfrm>
          <a:prstGeom prst="downArrow">
            <a:avLst>
              <a:gd name="adj1" fmla="val 50000"/>
              <a:gd name="adj2" fmla="val 52764"/>
            </a:avLst>
          </a:prstGeom>
          <a:noFill/>
          <a:ln w="22225">
            <a:solidFill>
              <a:srgbClr val="54823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2" name="矢印: 右 31"/>
          <p:cNvSpPr/>
          <p:nvPr/>
        </p:nvSpPr>
        <p:spPr>
          <a:xfrm>
            <a:off x="1596375" y="1239616"/>
            <a:ext cx="612282" cy="60400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33" name="角丸四角形 2"/>
          <p:cNvSpPr/>
          <p:nvPr/>
        </p:nvSpPr>
        <p:spPr>
          <a:xfrm>
            <a:off x="4086225" y="5032801"/>
            <a:ext cx="2332355" cy="899919"/>
          </a:xfrm>
          <a:prstGeom prst="roundRect">
            <a:avLst>
              <a:gd name="adj" fmla="val 882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申請が必要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下記お問い合わせ先へご連絡ください。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四角形: 角を丸くする 33"/>
          <p:cNvSpPr/>
          <p:nvPr/>
        </p:nvSpPr>
        <p:spPr>
          <a:xfrm>
            <a:off x="4455546" y="1216093"/>
            <a:ext cx="288840" cy="6781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/>
              <a:t>対象外</a:t>
            </a:r>
            <a:endParaRPr kumimoji="1" lang="ja-JP" altLang="en-US" sz="1600" b="1" dirty="0"/>
          </a:p>
        </p:txBody>
      </p:sp>
      <p:sp>
        <p:nvSpPr>
          <p:cNvPr id="38" name="矢印: 右 37"/>
          <p:cNvSpPr/>
          <p:nvPr/>
        </p:nvSpPr>
        <p:spPr>
          <a:xfrm>
            <a:off x="3773934" y="1235395"/>
            <a:ext cx="664767" cy="60400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はい</a:t>
            </a:r>
          </a:p>
        </p:txBody>
      </p:sp>
      <p:sp>
        <p:nvSpPr>
          <p:cNvPr id="43" name="角丸四角形 2"/>
          <p:cNvSpPr/>
          <p:nvPr/>
        </p:nvSpPr>
        <p:spPr>
          <a:xfrm>
            <a:off x="1825939" y="2748956"/>
            <a:ext cx="3740776" cy="549871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加算対象となる児童は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歳以下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年４月２日以降生まれ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である</a:t>
            </a:r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下矢印 8"/>
          <p:cNvSpPr/>
          <p:nvPr/>
        </p:nvSpPr>
        <p:spPr>
          <a:xfrm>
            <a:off x="2307331" y="3296508"/>
            <a:ext cx="1150314" cy="589692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46" name="角丸四角形 2"/>
          <p:cNvSpPr/>
          <p:nvPr/>
        </p:nvSpPr>
        <p:spPr>
          <a:xfrm>
            <a:off x="258191" y="4154440"/>
            <a:ext cx="1329067" cy="305747"/>
          </a:xfrm>
          <a:prstGeom prst="roundRect">
            <a:avLst>
              <a:gd name="adj" fmla="val 8827"/>
            </a:avLst>
          </a:prstGeom>
          <a:solidFill>
            <a:srgbClr val="548235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対象外</a:t>
            </a:r>
            <a:endParaRPr kumimoji="1"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角丸四角形 2"/>
          <p:cNvSpPr/>
          <p:nvPr/>
        </p:nvSpPr>
        <p:spPr>
          <a:xfrm>
            <a:off x="2255524" y="1201509"/>
            <a:ext cx="1514911" cy="692725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世帯全員が課税者から扶養されている</a:t>
            </a:r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角丸四角形 2"/>
          <p:cNvSpPr/>
          <p:nvPr/>
        </p:nvSpPr>
        <p:spPr>
          <a:xfrm>
            <a:off x="217267" y="2765136"/>
            <a:ext cx="1369992" cy="862289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令和５年度住民税均等割のみ課税者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4684194" y="1187518"/>
            <a:ext cx="20232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・別居の親や子等から扶養さ　</a:t>
            </a:r>
            <a:endParaRPr lang="en-US" altLang="ja-JP" sz="10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れている（例：大学生等）</a:t>
            </a:r>
            <a:endParaRPr lang="en-US" altLang="ja-JP" sz="10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・社会人１年目で、令和４年　</a:t>
            </a:r>
            <a:endParaRPr lang="en-US" altLang="ja-JP" sz="10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中は扶養されていた</a:t>
            </a:r>
            <a:endParaRPr lang="en-US" altLang="ja-JP" sz="10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・単身赴任の課税者から扶養　</a:t>
            </a:r>
            <a:endParaRPr lang="en-US" altLang="ja-JP" sz="10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されている　等</a:t>
            </a:r>
          </a:p>
        </p:txBody>
      </p:sp>
      <p:sp>
        <p:nvSpPr>
          <p:cNvPr id="72" name="下矢印 8"/>
          <p:cNvSpPr/>
          <p:nvPr/>
        </p:nvSpPr>
        <p:spPr>
          <a:xfrm>
            <a:off x="331929" y="3628043"/>
            <a:ext cx="1188720" cy="492771"/>
          </a:xfrm>
          <a:prstGeom prst="downArrow">
            <a:avLst>
              <a:gd name="adj1" fmla="val 50000"/>
              <a:gd name="adj2" fmla="val 52764"/>
            </a:avLst>
          </a:prstGeom>
          <a:noFill/>
          <a:ln w="22225">
            <a:solidFill>
              <a:srgbClr val="54823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73" name="矢印: 右 72"/>
          <p:cNvSpPr/>
          <p:nvPr/>
        </p:nvSpPr>
        <p:spPr>
          <a:xfrm rot="18951290">
            <a:off x="1419612" y="2090872"/>
            <a:ext cx="1197752" cy="523325"/>
          </a:xfrm>
          <a:prstGeom prst="rightArrow">
            <a:avLst>
              <a:gd name="adj1" fmla="val 33963"/>
              <a:gd name="adj2" fmla="val 6788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74" name="下矢印 8"/>
          <p:cNvSpPr/>
          <p:nvPr/>
        </p:nvSpPr>
        <p:spPr>
          <a:xfrm>
            <a:off x="2645955" y="1896990"/>
            <a:ext cx="1188720" cy="816577"/>
          </a:xfrm>
          <a:prstGeom prst="downArrow">
            <a:avLst>
              <a:gd name="adj1" fmla="val 50000"/>
              <a:gd name="adj2" fmla="val 52764"/>
            </a:avLst>
          </a:prstGeom>
          <a:noFill/>
          <a:ln w="22225">
            <a:solidFill>
              <a:srgbClr val="54823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75" name="矢印: 右 74"/>
          <p:cNvSpPr/>
          <p:nvPr/>
        </p:nvSpPr>
        <p:spPr>
          <a:xfrm>
            <a:off x="5566715" y="2712090"/>
            <a:ext cx="801521" cy="604005"/>
          </a:xfrm>
          <a:prstGeom prst="rightArrow">
            <a:avLst/>
          </a:prstGeom>
          <a:noFill/>
          <a:ln w="1905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76" name="四角形: 角を丸くする 75"/>
          <p:cNvSpPr/>
          <p:nvPr/>
        </p:nvSpPr>
        <p:spPr>
          <a:xfrm>
            <a:off x="6418581" y="2712090"/>
            <a:ext cx="288840" cy="6781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/>
              <a:t>対象外</a:t>
            </a:r>
            <a:endParaRPr kumimoji="1" lang="ja-JP" altLang="en-US" sz="1600" b="1" dirty="0"/>
          </a:p>
        </p:txBody>
      </p:sp>
      <p:sp>
        <p:nvSpPr>
          <p:cNvPr id="3" name="吹き出し: 角を丸めた四角形 2"/>
          <p:cNvSpPr/>
          <p:nvPr/>
        </p:nvSpPr>
        <p:spPr>
          <a:xfrm>
            <a:off x="4895431" y="3677415"/>
            <a:ext cx="1694321" cy="825474"/>
          </a:xfrm>
          <a:prstGeom prst="wedgeRoundRectCallout">
            <a:avLst>
              <a:gd name="adj1" fmla="val -28367"/>
              <a:gd name="adj2" fmla="val -9462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4964884" y="3757221"/>
            <a:ext cx="1624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例外として、基準日（Ｒ</a:t>
            </a:r>
            <a:r>
              <a:rPr lang="en-US" altLang="ja-JP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5.12.1</a:t>
            </a:r>
            <a:r>
              <a:rPr lang="ja-JP" altLang="en-US" sz="10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）以降に生まれた新生児も対象になります</a:t>
            </a:r>
          </a:p>
        </p:txBody>
      </p:sp>
      <p:sp>
        <p:nvSpPr>
          <p:cNvPr id="79" name="角丸四角形 2"/>
          <p:cNvSpPr/>
          <p:nvPr/>
        </p:nvSpPr>
        <p:spPr>
          <a:xfrm>
            <a:off x="1752402" y="3894411"/>
            <a:ext cx="2931791" cy="565776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給付対象となる世帯主と対象児童は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同一世帯である</a:t>
            </a:r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下矢印 8"/>
          <p:cNvSpPr/>
          <p:nvPr/>
        </p:nvSpPr>
        <p:spPr>
          <a:xfrm>
            <a:off x="1861316" y="4446980"/>
            <a:ext cx="1150314" cy="554252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81" name="下矢印 8"/>
          <p:cNvSpPr/>
          <p:nvPr/>
        </p:nvSpPr>
        <p:spPr>
          <a:xfrm>
            <a:off x="3668385" y="4455098"/>
            <a:ext cx="1188720" cy="554732"/>
          </a:xfrm>
          <a:prstGeom prst="downArrow">
            <a:avLst>
              <a:gd name="adj1" fmla="val 50000"/>
              <a:gd name="adj2" fmla="val 51047"/>
            </a:avLst>
          </a:prstGeom>
          <a:noFill/>
          <a:ln w="22225">
            <a:solidFill>
              <a:srgbClr val="54823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82" name="角丸四角形 2"/>
          <p:cNvSpPr/>
          <p:nvPr/>
        </p:nvSpPr>
        <p:spPr>
          <a:xfrm>
            <a:off x="236929" y="5022193"/>
            <a:ext cx="3533506" cy="1079788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現在実施中の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❶令和５年度非課税給付（７万円）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❷令和５年度均等割のみ課税給付（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万円）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のいずれかを受給した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角丸四角形 2"/>
          <p:cNvSpPr/>
          <p:nvPr/>
        </p:nvSpPr>
        <p:spPr>
          <a:xfrm>
            <a:off x="3124200" y="6676004"/>
            <a:ext cx="3323612" cy="922577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❶令和５年度非課税給付（７万円）、または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❷令和５年度均等割のみ課税給付（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万円）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の支給が終わるのをお待ちください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4" name="角丸四角形 2"/>
          <p:cNvSpPr/>
          <p:nvPr/>
        </p:nvSpPr>
        <p:spPr>
          <a:xfrm>
            <a:off x="217267" y="6676317"/>
            <a:ext cx="2428688" cy="922577"/>
          </a:xfrm>
          <a:prstGeom prst="roundRect">
            <a:avLst>
              <a:gd name="adj" fmla="val 882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申請は不要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３月上旬から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支給決定通知書を順次送付・支給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下矢印 8"/>
          <p:cNvSpPr/>
          <p:nvPr/>
        </p:nvSpPr>
        <p:spPr>
          <a:xfrm>
            <a:off x="880335" y="6108331"/>
            <a:ext cx="1150314" cy="554252"/>
          </a:xfrm>
          <a:prstGeom prst="downArrow">
            <a:avLst>
              <a:gd name="adj1" fmla="val 50000"/>
              <a:gd name="adj2" fmla="val 52764"/>
            </a:avLst>
          </a:prstGeom>
          <a:solidFill>
            <a:srgbClr val="548235"/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はい</a:t>
            </a:r>
          </a:p>
        </p:txBody>
      </p:sp>
      <p:sp>
        <p:nvSpPr>
          <p:cNvPr id="86" name="下矢印 8"/>
          <p:cNvSpPr/>
          <p:nvPr/>
        </p:nvSpPr>
        <p:spPr>
          <a:xfrm>
            <a:off x="2746843" y="6104729"/>
            <a:ext cx="1188720" cy="554732"/>
          </a:xfrm>
          <a:prstGeom prst="downArrow">
            <a:avLst>
              <a:gd name="adj1" fmla="val 50000"/>
              <a:gd name="adj2" fmla="val 51047"/>
            </a:avLst>
          </a:prstGeom>
          <a:noFill/>
          <a:ln w="22225">
            <a:solidFill>
              <a:srgbClr val="54823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5" name="矢印: 左 4"/>
          <p:cNvSpPr/>
          <p:nvPr/>
        </p:nvSpPr>
        <p:spPr>
          <a:xfrm>
            <a:off x="2645955" y="6676004"/>
            <a:ext cx="478245" cy="922577"/>
          </a:xfrm>
          <a:prstGeom prst="leftArrow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角丸四角形 2"/>
          <p:cNvSpPr/>
          <p:nvPr/>
        </p:nvSpPr>
        <p:spPr>
          <a:xfrm>
            <a:off x="2715374" y="7000904"/>
            <a:ext cx="545962" cy="285893"/>
          </a:xfrm>
          <a:prstGeom prst="roundRect">
            <a:avLst>
              <a:gd name="adj" fmla="val 882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0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支給後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02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2204</TotalTime>
  <Words>420</Words>
  <Application>Microsoft Office PowerPoint</Application>
  <PresentationFormat>A4 210 x 297 mm</PresentationFormat>
  <Paragraphs>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user</cp:lastModifiedBy>
  <cp:revision>164</cp:revision>
  <cp:lastPrinted>2024-02-27T02:36:51Z</cp:lastPrinted>
  <dcterms:created xsi:type="dcterms:W3CDTF">2021-11-18T09:11:46Z</dcterms:created>
  <dcterms:modified xsi:type="dcterms:W3CDTF">2025-01-07T07:40:10Z</dcterms:modified>
</cp:coreProperties>
</file>