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E6E6E6"/>
    <a:srgbClr val="C5E0B4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6" autoAdjust="0"/>
    <p:restoredTop sz="94632" autoAdjust="0"/>
  </p:normalViewPr>
  <p:slideViewPr>
    <p:cSldViewPr snapToGrid="0">
      <p:cViewPr>
        <p:scale>
          <a:sx n="150" d="100"/>
          <a:sy n="150" d="100"/>
        </p:scale>
        <p:origin x="612" y="-4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4523B-3AED-45AC-98FC-B35470FB3693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81D1D-B67A-4D1B-AAB4-7D3D5CC65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49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67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6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48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70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68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89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81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3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3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46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29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2A0D-9032-4251-8A35-FC74491E27C6}" type="datetimeFigureOut">
              <a:rPr kumimoji="1" lang="ja-JP" altLang="en-US" smtClean="0"/>
              <a:t>2023/12/15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6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7296" y="4820522"/>
            <a:ext cx="6816555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760" y="5280753"/>
            <a:ext cx="6831768" cy="16560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支給対象となる世帯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4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いずれか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にあてはまる世帯）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世帯全員が住民税が課税されている方の扶養である場合は、受給できません。</a:t>
            </a:r>
            <a:endParaRPr kumimoji="1" lang="ja-JP" altLang="en-US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530983"/>
            <a:ext cx="6858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36000" rtlCol="0" anchor="ctr"/>
          <a:lstStyle/>
          <a:p>
            <a:pPr algn="ctr">
              <a:lnSpc>
                <a:spcPts val="3000"/>
              </a:lnSpc>
            </a:pPr>
            <a:endParaRPr kumimoji="1" lang="ja-JP" altLang="en-US" sz="20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9525" y="184242"/>
            <a:ext cx="3470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spc="30" dirty="0">
                <a:solidFill>
                  <a:srgbClr val="54823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住民税非課税世帯のみなさまへ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23678" y="4820522"/>
            <a:ext cx="6520174" cy="360000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支給対象・手続方法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36643" y="1919254"/>
            <a:ext cx="6624001" cy="1903434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</p:spPr>
        <p:txBody>
          <a:bodyPr wrap="square" tIns="72000" bIns="36000" anchor="ctr" anchorCtr="0">
            <a:noAutofit/>
          </a:bodyPr>
          <a:lstStyle/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この交付金は、国からの交付金「低所得者世帯支援枠」の拡大に伴い、引き続き、物価高騰の影響を特に大きく受ける低所得者世帯を支援するため、低所得者世帯（住民税非課税世帯）</a:t>
            </a:r>
            <a:r>
              <a:rPr kumimoji="1" lang="ja-JP" altLang="en-US" sz="155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１世帯あたりに７万円</a:t>
            </a: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を追加で給付するものです。</a:t>
            </a:r>
            <a:endParaRPr kumimoji="1" lang="en-US" altLang="ja-JP" sz="15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前回の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電力・ガス・食料品等価格高騰支援交付金（１万５千円）とは、対象世帯の要件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　が一部異なります。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交付金を受給するためには、</a:t>
            </a:r>
            <a:r>
              <a:rPr kumimoji="1" lang="ja-JP" altLang="en-US" sz="1550" b="1" u="sng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手続きが必要</a:t>
            </a:r>
            <a:r>
              <a:rPr kumimoji="1" lang="ja-JP" altLang="en-US" sz="15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188381" y="5991471"/>
            <a:ext cx="3183469" cy="1055072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基準日（令和５年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１２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日）時点で</a:t>
            </a:r>
            <a:b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南富良野町に住民登録があり、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世帯全員の令和５年度の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「住民税均等割が非課税」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の世帯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1097571" y="7059244"/>
            <a:ext cx="1188720" cy="84993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527471" y="7974298"/>
            <a:ext cx="3099229" cy="1174691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申請が必要です</a:t>
            </a:r>
            <a:endParaRPr kumimoji="1"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申請期限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令和６年２月２９日（木）まで</a:t>
            </a:r>
            <a:endParaRPr kumimoji="1" lang="en-US" altLang="ja-JP" sz="12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-9000" y="9292157"/>
            <a:ext cx="6876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支給手続きや支給要件の詳細は裏面をご確認ください。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03900" y="4340739"/>
            <a:ext cx="2377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１世帯あたり</a:t>
            </a:r>
            <a:r>
              <a:rPr kumimoji="1" lang="ja-JP" altLang="en-US" sz="2400" b="1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kumimoji="1" lang="ja-JP" altLang="en-US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27380" y="3943269"/>
            <a:ext cx="683062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19965" y="3948332"/>
            <a:ext cx="6544563" cy="360000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交付金の支給額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611436"/>
            <a:ext cx="6858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000"/>
              </a:lnSpc>
            </a:pPr>
            <a:r>
              <a:rPr kumimoji="1" lang="ja-JP" altLang="en-US" sz="2400" b="1" spc="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電力・ガス・食料品等価格高騰支援交付金</a:t>
            </a:r>
            <a:endParaRPr kumimoji="1" lang="en-US" altLang="ja-JP" sz="2400" b="1" spc="20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ts val="3000"/>
              </a:lnSpc>
            </a:pPr>
            <a:r>
              <a:rPr kumimoji="1" lang="ja-JP" altLang="en-US" sz="2400" b="1" spc="2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（追加給付分）</a:t>
            </a:r>
            <a:endParaRPr kumimoji="1" lang="en-US" altLang="ja-JP" sz="2400" b="1" spc="20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ts val="3000"/>
              </a:lnSpc>
            </a:pPr>
            <a:r>
              <a:rPr kumimoji="1" lang="ja-JP" altLang="en-US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（７万円</a:t>
            </a:r>
            <a:r>
              <a:rPr kumimoji="1" lang="en-US" altLang="ja-JP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/1</a:t>
            </a:r>
            <a:r>
              <a:rPr kumimoji="1" lang="ja-JP" altLang="en-US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世帯）</a:t>
            </a:r>
            <a:r>
              <a:rPr kumimoji="1" lang="ja-JP" altLang="en-US" sz="2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のご案内</a:t>
            </a:r>
            <a:endParaRPr kumimoji="1" lang="en-US" altLang="ja-JP" sz="26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2"/>
          <p:cNvSpPr/>
          <p:nvPr/>
        </p:nvSpPr>
        <p:spPr>
          <a:xfrm>
            <a:off x="3527471" y="6003758"/>
            <a:ext cx="3099229" cy="1041999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・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DV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等避難世帯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・死亡、離婚等による非課税世帯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・課税内容の変更によって非課税となった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世帯　など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下矢印 8"/>
          <p:cNvSpPr/>
          <p:nvPr/>
        </p:nvSpPr>
        <p:spPr>
          <a:xfrm>
            <a:off x="4339721" y="7045756"/>
            <a:ext cx="1188720" cy="928542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269401" y="7974298"/>
            <a:ext cx="3102449" cy="1174691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南富良野町から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「支給要件確認書」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が郵送されます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期日までに返送してください。</a:t>
            </a:r>
            <a:endParaRPr kumimoji="1" lang="en-US" altLang="ja-JP" sz="12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83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/>
          <p:cNvSpPr/>
          <p:nvPr/>
        </p:nvSpPr>
        <p:spPr>
          <a:xfrm>
            <a:off x="2899779" y="392934"/>
            <a:ext cx="2746167" cy="45473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4207" y="391555"/>
            <a:ext cx="2660802" cy="45487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9213" y="5224321"/>
            <a:ext cx="4037337" cy="2452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内容を確認し、「支給要件確認書」の場合は、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必要事項を記入して町に返送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確認事項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□記載された交付金振り込み口座番号に誤りがないか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□世帯の中に住民税課税となる所得があるのに未申告である者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はいないこと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□世帯の中に住民税が課税となる所得が未申告の方がいないこと。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444500">
              <a:lnSpc>
                <a:spcPct val="110000"/>
              </a:lnSpc>
            </a:pPr>
            <a:endParaRPr kumimoji="1"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7000" y="7772117"/>
            <a:ext cx="6696000" cy="355451"/>
          </a:xfrm>
          <a:prstGeom prst="roundRect">
            <a:avLst>
              <a:gd name="adj" fmla="val 0"/>
            </a:avLst>
          </a:prstGeom>
          <a:noFill/>
          <a:ln w="635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「振り込め詐欺」や「個人情報の詐取」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にご注意ください！警察相談専用電話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9110)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143891" y="7772117"/>
            <a:ext cx="304980" cy="3049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0" y="0"/>
            <a:ext cx="6858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96381" y="0"/>
            <a:ext cx="6561619" cy="360000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交付金の支給手続き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3577190" y="6713732"/>
            <a:ext cx="777776" cy="535225"/>
            <a:chOff x="3602401" y="5070027"/>
            <a:chExt cx="777776" cy="535225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602401" y="5070027"/>
              <a:ext cx="777776" cy="535225"/>
            </a:xfrm>
            <a:prstGeom prst="rect">
              <a:avLst/>
            </a:prstGeom>
            <a:noFill/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38697" y="5211759"/>
              <a:ext cx="73580" cy="73488"/>
            </a:xfrm>
            <a:prstGeom prst="rect">
              <a:avLst/>
            </a:prstGeom>
            <a:noFill/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38697" y="5284895"/>
              <a:ext cx="73580" cy="73488"/>
            </a:xfrm>
            <a:prstGeom prst="rect">
              <a:avLst/>
            </a:prstGeom>
            <a:noFill/>
          </p:spPr>
        </p:pic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40712" y="5362864"/>
              <a:ext cx="73580" cy="73488"/>
            </a:xfrm>
            <a:prstGeom prst="rect">
              <a:avLst/>
            </a:prstGeom>
            <a:noFill/>
          </p:spPr>
        </p:pic>
      </p:grp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835301"/>
              </p:ext>
            </p:extLst>
          </p:nvPr>
        </p:nvGraphicFramePr>
        <p:xfrm>
          <a:off x="31897" y="8153431"/>
          <a:ext cx="6778632" cy="174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8632">
                  <a:extLst>
                    <a:ext uri="{9D8B030D-6E8A-4147-A177-3AD203B41FA5}">
                      <a16:colId xmlns:a16="http://schemas.microsoft.com/office/drawing/2014/main" val="3321389872"/>
                    </a:ext>
                  </a:extLst>
                </a:gridCol>
              </a:tblGrid>
              <a:tr h="30898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kumimoji="1" lang="ja-JP" altLang="en-US" sz="1600" spc="2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お問い合わせ</a:t>
                      </a:r>
                    </a:p>
                  </a:txBody>
                  <a:tcPr marT="18000" marB="0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45696"/>
                  </a:ext>
                </a:extLst>
              </a:tr>
              <a:tr h="1434400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南富良野町役場 保健福祉課 社会福祉係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92075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｢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電力・ガス・食料品等価格高騰支援交付金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窓口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indent="182563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0167</a:t>
                      </a:r>
                      <a:r>
                        <a:rPr kumimoji="1" lang="ja-JP" altLang="en-US" sz="18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52</a:t>
                      </a:r>
                      <a:r>
                        <a:rPr kumimoji="1" lang="ja-JP" altLang="en-US" sz="18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2211</a:t>
                      </a:r>
                    </a:p>
                    <a:p>
                      <a:pPr indent="182563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受付時間　平日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8:30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17:15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（土・日・祝日、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12/31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1/5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を除く）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64660"/>
                  </a:ext>
                </a:extLst>
              </a:tr>
            </a:tbl>
          </a:graphicData>
        </a:graphic>
      </p:graphicFrame>
      <p:pic>
        <p:nvPicPr>
          <p:cNvPr id="53" name="図 5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7219" y="9163050"/>
            <a:ext cx="352934" cy="352456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85009" y="6748544"/>
            <a:ext cx="1285431" cy="963361"/>
          </a:xfrm>
          <a:prstGeom prst="rect">
            <a:avLst/>
          </a:prstGeom>
        </p:spPr>
      </p:pic>
      <p:sp>
        <p:nvSpPr>
          <p:cNvPr id="28" name="角丸四角形 2"/>
          <p:cNvSpPr/>
          <p:nvPr/>
        </p:nvSpPr>
        <p:spPr>
          <a:xfrm>
            <a:off x="110651" y="447214"/>
            <a:ext cx="2149950" cy="61144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世帯全員の令和５年度住民税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（均等割）が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非課税の世帯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下矢印 8"/>
          <p:cNvSpPr/>
          <p:nvPr/>
        </p:nvSpPr>
        <p:spPr>
          <a:xfrm>
            <a:off x="628235" y="1051219"/>
            <a:ext cx="1188720" cy="84993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はい</a:t>
            </a:r>
          </a:p>
        </p:txBody>
      </p:sp>
      <p:sp>
        <p:nvSpPr>
          <p:cNvPr id="8" name="矢印: 右 7"/>
          <p:cNvSpPr/>
          <p:nvPr/>
        </p:nvSpPr>
        <p:spPr>
          <a:xfrm>
            <a:off x="2274049" y="454657"/>
            <a:ext cx="807266" cy="60400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/>
              <a:t>いいえ</a:t>
            </a:r>
          </a:p>
        </p:txBody>
      </p:sp>
      <p:sp>
        <p:nvSpPr>
          <p:cNvPr id="31" name="角丸四角形 2"/>
          <p:cNvSpPr/>
          <p:nvPr/>
        </p:nvSpPr>
        <p:spPr>
          <a:xfrm>
            <a:off x="3094763" y="448306"/>
            <a:ext cx="2410450" cy="922577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・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DV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等避難世帯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・死亡、離婚等による非課税世帯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・課税内容の変更によって非課税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となった世帯　など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矢印: 右 31"/>
          <p:cNvSpPr/>
          <p:nvPr/>
        </p:nvSpPr>
        <p:spPr>
          <a:xfrm>
            <a:off x="5524263" y="1869882"/>
            <a:ext cx="802181" cy="37312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はい</a:t>
            </a:r>
          </a:p>
        </p:txBody>
      </p:sp>
      <p:sp>
        <p:nvSpPr>
          <p:cNvPr id="9" name="四角形: 角を丸くする 8"/>
          <p:cNvSpPr/>
          <p:nvPr/>
        </p:nvSpPr>
        <p:spPr>
          <a:xfrm>
            <a:off x="6326444" y="454657"/>
            <a:ext cx="266758" cy="184428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/>
              <a:t>支給対象外</a:t>
            </a:r>
            <a:endParaRPr kumimoji="1" lang="ja-JP" altLang="en-US" sz="1600" b="1" dirty="0"/>
          </a:p>
        </p:txBody>
      </p:sp>
      <p:sp>
        <p:nvSpPr>
          <p:cNvPr id="34" name="角丸四角形 2"/>
          <p:cNvSpPr/>
          <p:nvPr/>
        </p:nvSpPr>
        <p:spPr>
          <a:xfrm>
            <a:off x="117001" y="1896528"/>
            <a:ext cx="5407262" cy="313343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世帯の全員が住民税が課税されている方に扶養されている世帯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矢印: 右 34"/>
          <p:cNvSpPr/>
          <p:nvPr/>
        </p:nvSpPr>
        <p:spPr>
          <a:xfrm>
            <a:off x="5518661" y="605231"/>
            <a:ext cx="802181" cy="60400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いいえ</a:t>
            </a:r>
          </a:p>
        </p:txBody>
      </p:sp>
      <p:sp>
        <p:nvSpPr>
          <p:cNvPr id="36" name="下矢印 8"/>
          <p:cNvSpPr/>
          <p:nvPr/>
        </p:nvSpPr>
        <p:spPr>
          <a:xfrm>
            <a:off x="3680342" y="1368287"/>
            <a:ext cx="1188720" cy="54094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はい</a:t>
            </a:r>
          </a:p>
        </p:txBody>
      </p:sp>
      <p:sp>
        <p:nvSpPr>
          <p:cNvPr id="37" name="下矢印 8"/>
          <p:cNvSpPr/>
          <p:nvPr/>
        </p:nvSpPr>
        <p:spPr>
          <a:xfrm>
            <a:off x="793335" y="2209871"/>
            <a:ext cx="1188720" cy="54094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いいえ</a:t>
            </a:r>
          </a:p>
        </p:txBody>
      </p:sp>
      <p:sp>
        <p:nvSpPr>
          <p:cNvPr id="38" name="下矢印 8"/>
          <p:cNvSpPr/>
          <p:nvPr/>
        </p:nvSpPr>
        <p:spPr>
          <a:xfrm>
            <a:off x="3680342" y="2227961"/>
            <a:ext cx="1188720" cy="54094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いいえ</a:t>
            </a:r>
          </a:p>
        </p:txBody>
      </p:sp>
      <p:sp>
        <p:nvSpPr>
          <p:cNvPr id="43" name="角丸四角形 2"/>
          <p:cNvSpPr/>
          <p:nvPr/>
        </p:nvSpPr>
        <p:spPr>
          <a:xfrm>
            <a:off x="124098" y="2783582"/>
            <a:ext cx="2466702" cy="496316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令和５年１２月１日時点で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南富良野町に住民登録がある世帯</a:t>
            </a:r>
            <a:endParaRPr kumimoji="1"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下矢印 8"/>
          <p:cNvSpPr/>
          <p:nvPr/>
        </p:nvSpPr>
        <p:spPr>
          <a:xfrm>
            <a:off x="163814" y="3296793"/>
            <a:ext cx="1188720" cy="54094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いいえ</a:t>
            </a:r>
          </a:p>
        </p:txBody>
      </p:sp>
      <p:sp>
        <p:nvSpPr>
          <p:cNvPr id="46" name="下矢印 8"/>
          <p:cNvSpPr/>
          <p:nvPr/>
        </p:nvSpPr>
        <p:spPr>
          <a:xfrm>
            <a:off x="1498600" y="3303373"/>
            <a:ext cx="917531" cy="53436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はい</a:t>
            </a:r>
          </a:p>
        </p:txBody>
      </p:sp>
      <p:sp>
        <p:nvSpPr>
          <p:cNvPr id="47" name="角丸四角形 2"/>
          <p:cNvSpPr/>
          <p:nvPr/>
        </p:nvSpPr>
        <p:spPr>
          <a:xfrm>
            <a:off x="75862" y="3854676"/>
            <a:ext cx="1283038" cy="967202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令和５年１２月１日時点で住民登録がある市町村にお問い合わせください。</a:t>
            </a:r>
            <a:endParaRPr kumimoji="1" lang="ja-JP" altLang="en-US" sz="11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角丸四角形 2"/>
          <p:cNvSpPr/>
          <p:nvPr/>
        </p:nvSpPr>
        <p:spPr>
          <a:xfrm>
            <a:off x="1498600" y="3862180"/>
            <a:ext cx="1092200" cy="959697"/>
          </a:xfrm>
          <a:prstGeom prst="roundRect">
            <a:avLst>
              <a:gd name="adj" fmla="val 8827"/>
            </a:avLst>
          </a:prstGeom>
          <a:solidFill>
            <a:schemeClr val="accent6">
              <a:lumMod val="75000"/>
            </a:schemeClr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南富良野町から「支給要件確認書」を送付します。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下矢印 8"/>
          <p:cNvSpPr/>
          <p:nvPr/>
        </p:nvSpPr>
        <p:spPr>
          <a:xfrm>
            <a:off x="3103611" y="3281878"/>
            <a:ext cx="1188720" cy="54094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いいえ</a:t>
            </a:r>
          </a:p>
        </p:txBody>
      </p:sp>
      <p:sp>
        <p:nvSpPr>
          <p:cNvPr id="58" name="下矢印 8"/>
          <p:cNvSpPr/>
          <p:nvPr/>
        </p:nvSpPr>
        <p:spPr>
          <a:xfrm>
            <a:off x="4438397" y="3288458"/>
            <a:ext cx="917531" cy="53436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はい</a:t>
            </a:r>
          </a:p>
        </p:txBody>
      </p:sp>
      <p:sp>
        <p:nvSpPr>
          <p:cNvPr id="59" name="角丸四角形 2"/>
          <p:cNvSpPr/>
          <p:nvPr/>
        </p:nvSpPr>
        <p:spPr>
          <a:xfrm>
            <a:off x="3015659" y="3846111"/>
            <a:ext cx="1283038" cy="967202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令和５年１２月１日時点で住民登録がある市町村にお問い合わせください。</a:t>
            </a:r>
            <a:endParaRPr kumimoji="1" lang="ja-JP" altLang="en-US" sz="11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角丸四角形 2"/>
          <p:cNvSpPr/>
          <p:nvPr/>
        </p:nvSpPr>
        <p:spPr>
          <a:xfrm>
            <a:off x="4438397" y="3853615"/>
            <a:ext cx="1092200" cy="959697"/>
          </a:xfrm>
          <a:prstGeom prst="roundRect">
            <a:avLst>
              <a:gd name="adj" fmla="val 8827"/>
            </a:avLst>
          </a:prstGeom>
          <a:solidFill>
            <a:schemeClr val="accent6">
              <a:lumMod val="75000"/>
            </a:schemeClr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申請が必要です。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角丸四角形 2"/>
          <p:cNvSpPr/>
          <p:nvPr/>
        </p:nvSpPr>
        <p:spPr>
          <a:xfrm>
            <a:off x="3005216" y="2792051"/>
            <a:ext cx="2570084" cy="496316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令和５年１２月１日時点で南富良野町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に住民登録（生活拠点）がある世帯</a:t>
            </a:r>
            <a:endParaRPr kumimoji="1"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下矢印 8"/>
          <p:cNvSpPr/>
          <p:nvPr/>
        </p:nvSpPr>
        <p:spPr>
          <a:xfrm>
            <a:off x="1592235" y="4809071"/>
            <a:ext cx="917531" cy="41525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/>
          </a:p>
        </p:txBody>
      </p:sp>
      <p:sp>
        <p:nvSpPr>
          <p:cNvPr id="63" name="下矢印 8"/>
          <p:cNvSpPr/>
          <p:nvPr/>
        </p:nvSpPr>
        <p:spPr>
          <a:xfrm>
            <a:off x="4525731" y="4828471"/>
            <a:ext cx="917531" cy="415250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/>
          </a:p>
        </p:txBody>
      </p:sp>
      <p:sp>
        <p:nvSpPr>
          <p:cNvPr id="64" name="正方形/長方形 63"/>
          <p:cNvSpPr/>
          <p:nvPr/>
        </p:nvSpPr>
        <p:spPr>
          <a:xfrm>
            <a:off x="4394340" y="5250373"/>
            <a:ext cx="1720442" cy="735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申請書に必要事項を記入して、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kumimoji="1"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802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1208</TotalTime>
  <Words>374</Words>
  <Application>Microsoft Office PowerPoint</Application>
  <PresentationFormat>A4 210 x 297 mm</PresentationFormat>
  <Paragraphs>76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正毅(watanabe-masaki)</dc:creator>
  <cp:lastModifiedBy>user</cp:lastModifiedBy>
  <cp:revision>116</cp:revision>
  <cp:lastPrinted>2023-08-03T23:42:39Z</cp:lastPrinted>
  <dcterms:created xsi:type="dcterms:W3CDTF">2021-11-18T09:11:46Z</dcterms:created>
  <dcterms:modified xsi:type="dcterms:W3CDTF">2023-12-15T10:45:21Z</dcterms:modified>
</cp:coreProperties>
</file>