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52"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
          <p15:clr>
            <a:srgbClr val="A4A3A4"/>
          </p15:clr>
        </p15:guide>
        <p15:guide id="2" pos="4304">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FE"/>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5" autoAdjust="0"/>
    <p:restoredTop sz="94595" autoAdjust="0"/>
  </p:normalViewPr>
  <p:slideViewPr>
    <p:cSldViewPr>
      <p:cViewPr>
        <p:scale>
          <a:sx n="100" d="100"/>
          <a:sy n="100" d="100"/>
        </p:scale>
        <p:origin x="1332" y="126"/>
      </p:cViewPr>
      <p:guideLst>
        <p:guide orient="horz" pos="37"/>
        <p:guide pos="430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D7BF96A-F919-4088-8AFA-76128F119725}" type="datetime1">
              <a:rPr kumimoji="1" lang="ja-JP" altLang="en-US" sz="1400" smtClean="0">
                <a:latin typeface="ＭＳ Ｐゴシック" pitchFamily="50" charset="-128"/>
                <a:ea typeface="ＭＳ Ｐゴシック" pitchFamily="50" charset="-128"/>
              </a:rPr>
              <a:t>2018/7/26</a:t>
            </a:fld>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fld id="{EEBD13C7-DC9F-4A97-9ED4-5433BAF60D59}" type="datetime1">
              <a:rPr lang="ja-JP" altLang="en-US" smtClean="0"/>
              <a:t>2018/7/26</a:t>
            </a:fld>
            <a:endParaRPr lang="en-US" altLang="ja-JP" dirty="0" smtClean="0"/>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1"/>
          </p:nvPr>
        </p:nvSpPr>
        <p:spPr/>
        <p:txBody>
          <a:bodyPr/>
          <a:lstStyle/>
          <a:p>
            <a:fld id="{FD35E722-DCEB-4B9B-850A-0990A504E40F}" type="slidenum">
              <a:rPr kumimoji="1" lang="ja-JP" altLang="en-US" smtClean="0"/>
              <a:t>1</a:t>
            </a:fld>
            <a:endParaRPr kumimoji="1" lang="ja-JP" altLang="en-US"/>
          </a:p>
        </p:txBody>
      </p:sp>
    </p:spTree>
    <p:extLst>
      <p:ext uri="{BB962C8B-B14F-4D97-AF65-F5344CB8AC3E}">
        <p14:creationId xmlns:p14="http://schemas.microsoft.com/office/powerpoint/2010/main" val="257304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546808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77169084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3022759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477812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8" name="テキスト ボックス 7"/>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8850121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 name="テキスト ボックス 9"/>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2702644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テキスト ボックス 5"/>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3513005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5942174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4963557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右矢印 4"/>
          <p:cNvSpPr/>
          <p:nvPr/>
        </p:nvSpPr>
        <p:spPr>
          <a:xfrm>
            <a:off x="1556792" y="4545930"/>
            <a:ext cx="5040560" cy="3861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4" name="表 93"/>
          <p:cNvGraphicFramePr>
            <a:graphicFrameLocks noGrp="1"/>
          </p:cNvGraphicFramePr>
          <p:nvPr>
            <p:extLst>
              <p:ext uri="{D42A27DB-BD31-4B8C-83A1-F6EECF244321}">
                <p14:modId xmlns:p14="http://schemas.microsoft.com/office/powerpoint/2010/main" val="4242730254"/>
              </p:ext>
            </p:extLst>
          </p:nvPr>
        </p:nvGraphicFramePr>
        <p:xfrm>
          <a:off x="115432" y="3687046"/>
          <a:ext cx="6626225" cy="1717768"/>
        </p:xfrm>
        <a:graphic>
          <a:graphicData uri="http://schemas.openxmlformats.org/drawingml/2006/table">
            <a:tbl>
              <a:tblPr firstRow="1" bandRow="1">
                <a:tableStyleId>{5940675A-B579-460E-94D1-54222C63F5DA}</a:tableStyleId>
              </a:tblPr>
              <a:tblGrid>
                <a:gridCol w="994917"/>
                <a:gridCol w="5631308"/>
              </a:tblGrid>
              <a:tr h="1717768">
                <a:tc>
                  <a:txBody>
                    <a:bodyPr/>
                    <a:lstStyle/>
                    <a:p>
                      <a:pPr algn="ctr"/>
                      <a:r>
                        <a:rPr kumimoji="1" lang="ja-JP" altLang="en-US" sz="1400" dirty="0" smtClean="0">
                          <a:solidFill>
                            <a:schemeClr val="tx1"/>
                          </a:solidFill>
                          <a:latin typeface="HG丸ｺﾞｼｯｸM-PRO" pitchFamily="50" charset="-128"/>
                          <a:ea typeface="HG丸ｺﾞｼｯｸM-PRO" pitchFamily="50" charset="-128"/>
                        </a:rPr>
                        <a:t>特徴</a:t>
                      </a:r>
                      <a:endParaRPr kumimoji="1" lang="ja-JP" altLang="en-US" sz="1400" dirty="0">
                        <a:solidFill>
                          <a:schemeClr val="tx1"/>
                        </a:solidFill>
                        <a:latin typeface="HG丸ｺﾞｼｯｸM-PRO" pitchFamily="50" charset="-128"/>
                        <a:ea typeface="HG丸ｺﾞｼｯｸM-PRO" pitchFamily="50" charset="-128"/>
                      </a:endParaRPr>
                    </a:p>
                  </a:txBody>
                  <a:tcPr marL="91461" marR="91461" marT="45694" marB="45694" anchor="ctr">
                    <a:solidFill>
                      <a:srgbClr val="CC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　南富良野町では、ビジネスモデルの構築、資金調達などの創業に必要となる要素に応じて、関係機関の強みを生かした適切な創業支援の提供を行います。</a:t>
                      </a:r>
                      <a:endParaRPr kumimoji="1" lang="en-US" altLang="ja-JP" sz="1200" dirty="0" smtClean="0">
                        <a:solidFill>
                          <a:schemeClr val="tx1"/>
                        </a:solidFill>
                        <a:latin typeface="+mn-ea"/>
                        <a:ea typeface="+mn-ea"/>
                      </a:endParaRPr>
                    </a:p>
                  </a:txBody>
                  <a:tcPr marL="91461" marR="91461" marT="45694" marB="45694"/>
                </a:tc>
              </a:tr>
            </a:tbl>
          </a:graphicData>
        </a:graphic>
      </p:graphicFrame>
      <p:sp>
        <p:nvSpPr>
          <p:cNvPr id="9" name="正方形/長方形 8"/>
          <p:cNvSpPr/>
          <p:nvPr/>
        </p:nvSpPr>
        <p:spPr>
          <a:xfrm>
            <a:off x="135063" y="320795"/>
            <a:ext cx="6624734" cy="307777"/>
          </a:xfrm>
          <a:prstGeom prst="rect">
            <a:avLst/>
          </a:prstGeom>
        </p:spPr>
        <p:txBody>
          <a:bodyPr wrap="square">
            <a:spAutoFit/>
          </a:bodyPr>
          <a:lstStyle/>
          <a:p>
            <a:r>
              <a:rPr lang="en-US" altLang="ja-JP" sz="1400" dirty="0" smtClean="0">
                <a:latin typeface="+mj-ea"/>
                <a:cs typeface="ＭＳ"/>
              </a:rPr>
              <a:t>※</a:t>
            </a:r>
            <a:r>
              <a:rPr lang="ja-JP" altLang="en-US" sz="1400" dirty="0" smtClean="0">
                <a:latin typeface="+mj-ea"/>
                <a:cs typeface="ＭＳ"/>
              </a:rPr>
              <a:t>認定後、ホームページ等で公表を行いますので、公表を前提にして作成してください。</a:t>
            </a:r>
            <a:endParaRPr lang="ja-JP" altLang="en-US" sz="1400" dirty="0"/>
          </a:p>
        </p:txBody>
      </p:sp>
      <p:sp>
        <p:nvSpPr>
          <p:cNvPr id="47" name="テキスト ボックス 46"/>
          <p:cNvSpPr txBox="1"/>
          <p:nvPr/>
        </p:nvSpPr>
        <p:spPr>
          <a:xfrm>
            <a:off x="44624" y="-36512"/>
            <a:ext cx="6480720" cy="369332"/>
          </a:xfrm>
          <a:prstGeom prst="rect">
            <a:avLst/>
          </a:prstGeom>
          <a:noFill/>
        </p:spPr>
        <p:txBody>
          <a:bodyPr wrap="square" rtlCol="0">
            <a:spAutoFit/>
          </a:bodyPr>
          <a:lstStyle/>
          <a:p>
            <a:r>
              <a:rPr lang="ja-JP" altLang="en-US" dirty="0"/>
              <a:t>７</a:t>
            </a:r>
            <a:r>
              <a:rPr lang="ja-JP" altLang="en-US" dirty="0" smtClean="0"/>
              <a:t>．創業支援等事業計画の認定申請書について（様式：</a:t>
            </a:r>
            <a:r>
              <a:rPr lang="ja-JP" altLang="en-US" dirty="0"/>
              <a:t>概要</a:t>
            </a:r>
            <a:r>
              <a:rPr lang="ja-JP" altLang="en-US" dirty="0" smtClean="0"/>
              <a:t>）</a:t>
            </a:r>
            <a:endParaRPr lang="en-US" altLang="ja-JP" sz="800" dirty="0" smtClean="0"/>
          </a:p>
        </p:txBody>
      </p:sp>
      <p:graphicFrame>
        <p:nvGraphicFramePr>
          <p:cNvPr id="59" name="表 58"/>
          <p:cNvGraphicFramePr>
            <a:graphicFrameLocks noGrp="1"/>
          </p:cNvGraphicFramePr>
          <p:nvPr>
            <p:extLst>
              <p:ext uri="{D42A27DB-BD31-4B8C-83A1-F6EECF244321}">
                <p14:modId xmlns:p14="http://schemas.microsoft.com/office/powerpoint/2010/main" val="2322107780"/>
              </p:ext>
            </p:extLst>
          </p:nvPr>
        </p:nvGraphicFramePr>
        <p:xfrm>
          <a:off x="122363" y="577772"/>
          <a:ext cx="6624734" cy="944944"/>
        </p:xfrm>
        <a:graphic>
          <a:graphicData uri="http://schemas.openxmlformats.org/drawingml/2006/table">
            <a:tbl>
              <a:tblPr firstRow="1" bandRow="1">
                <a:tableStyleId>{5940675A-B579-460E-94D1-54222C63F5DA}</a:tableStyleId>
              </a:tblPr>
              <a:tblGrid>
                <a:gridCol w="980733"/>
                <a:gridCol w="5644001"/>
              </a:tblGrid>
              <a:tr h="180392">
                <a:tc>
                  <a:txBody>
                    <a:bodyPr/>
                    <a:lstStyle/>
                    <a:p>
                      <a:pPr algn="ctr"/>
                      <a:r>
                        <a:rPr kumimoji="1" lang="ja-JP" altLang="en-US" sz="1400" dirty="0" smtClean="0">
                          <a:solidFill>
                            <a:schemeClr val="tx1"/>
                          </a:solidFill>
                          <a:latin typeface="+mn-ea"/>
                          <a:ea typeface="+mn-ea"/>
                        </a:rPr>
                        <a:t>市区町村</a:t>
                      </a:r>
                      <a:endParaRPr kumimoji="1" lang="en-US" altLang="ja-JP" sz="1400" dirty="0" smtClean="0">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solidFill>
                      <a:srgbClr val="FFFF99"/>
                    </a:solidFill>
                  </a:tcPr>
                </a:tc>
                <a:tc>
                  <a:txBody>
                    <a:bodyPr/>
                    <a:lstStyle/>
                    <a:p>
                      <a:pPr>
                        <a:lnSpc>
                          <a:spcPct val="100000"/>
                        </a:lnSpc>
                      </a:pPr>
                      <a:r>
                        <a:rPr kumimoji="1" lang="ja-JP" altLang="en-US" sz="1400" dirty="0" smtClean="0">
                          <a:solidFill>
                            <a:schemeClr val="tx1"/>
                          </a:solidFill>
                          <a:latin typeface="+mn-ea"/>
                          <a:ea typeface="+mn-ea"/>
                        </a:rPr>
                        <a:t>南富良野町</a:t>
                      </a:r>
                      <a:endParaRPr kumimoji="1" lang="en-US" altLang="ja-JP" sz="1400" dirty="0" smtClean="0">
                        <a:solidFill>
                          <a:schemeClr val="tx1"/>
                        </a:solidFill>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tcPr>
                </a:tc>
              </a:tr>
              <a:tr h="306652">
                <a:tc>
                  <a:txBody>
                    <a:bodyPr/>
                    <a:lstStyle/>
                    <a:p>
                      <a:pPr algn="ctr"/>
                      <a:r>
                        <a:rPr kumimoji="1" lang="ja-JP" altLang="en-US" sz="1200" dirty="0" smtClean="0">
                          <a:solidFill>
                            <a:schemeClr val="tx1"/>
                          </a:solidFill>
                          <a:latin typeface="+mn-ea"/>
                          <a:ea typeface="+mn-ea"/>
                        </a:rPr>
                        <a:t>認定連携　創業支援　事業者</a:t>
                      </a:r>
                      <a:endParaRPr kumimoji="1" lang="en-US" altLang="ja-JP" sz="1200" dirty="0" smtClean="0">
                        <a:solidFill>
                          <a:schemeClr val="tx1"/>
                        </a:solidFill>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solidFill>
                      <a:srgbClr val="FFFF99"/>
                    </a:solidFill>
                  </a:tcPr>
                </a:tc>
                <a:tc>
                  <a:txBody>
                    <a:bodyPr/>
                    <a:lstStyle/>
                    <a:p>
                      <a:pPr>
                        <a:lnSpc>
                          <a:spcPct val="100000"/>
                        </a:lnSpc>
                      </a:pPr>
                      <a:r>
                        <a:rPr kumimoji="1" lang="ja-JP" altLang="en-US" sz="1400" dirty="0" smtClean="0">
                          <a:solidFill>
                            <a:schemeClr val="tx1"/>
                          </a:solidFill>
                          <a:latin typeface="+mn-ea"/>
                          <a:ea typeface="+mn-ea"/>
                        </a:rPr>
                        <a:t>南富良野町商工会、旭川信用金庫</a:t>
                      </a:r>
                      <a:endParaRPr kumimoji="1" lang="en-US" altLang="ja-JP" sz="1400" dirty="0" smtClean="0">
                        <a:solidFill>
                          <a:schemeClr val="tx1"/>
                        </a:solidFill>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tcPr>
                </a:tc>
              </a:tr>
            </a:tbl>
          </a:graphicData>
        </a:graphic>
      </p:graphicFrame>
      <p:graphicFrame>
        <p:nvGraphicFramePr>
          <p:cNvPr id="68" name="表 67"/>
          <p:cNvGraphicFramePr>
            <a:graphicFrameLocks noGrp="1"/>
          </p:cNvGraphicFramePr>
          <p:nvPr>
            <p:extLst>
              <p:ext uri="{D42A27DB-BD31-4B8C-83A1-F6EECF244321}">
                <p14:modId xmlns:p14="http://schemas.microsoft.com/office/powerpoint/2010/main" val="2785709142"/>
              </p:ext>
            </p:extLst>
          </p:nvPr>
        </p:nvGraphicFramePr>
        <p:xfrm>
          <a:off x="113457" y="5488940"/>
          <a:ext cx="6627911" cy="3585656"/>
        </p:xfrm>
        <a:graphic>
          <a:graphicData uri="http://schemas.openxmlformats.org/drawingml/2006/table">
            <a:tbl>
              <a:tblPr firstRow="1" bandRow="1">
                <a:tableStyleId>{5940675A-B579-460E-94D1-54222C63F5DA}</a:tableStyleId>
              </a:tblPr>
              <a:tblGrid>
                <a:gridCol w="6627911"/>
              </a:tblGrid>
              <a:tr h="3585656">
                <a:tc>
                  <a:txBody>
                    <a:bodyPr/>
                    <a:lstStyle/>
                    <a:p>
                      <a:endParaRPr kumimoji="1" lang="ja-JP" altLang="en-US" sz="1400" dirty="0">
                        <a:solidFill>
                          <a:schemeClr val="tx1"/>
                        </a:solidFill>
                        <a:latin typeface="HG丸ｺﾞｼｯｸM-PRO" pitchFamily="50" charset="-128"/>
                        <a:ea typeface="HG丸ｺﾞｼｯｸM-PRO" pitchFamily="50" charset="-128"/>
                      </a:endParaRPr>
                    </a:p>
                    <a:p>
                      <a:pPr>
                        <a:lnSpc>
                          <a:spcPct val="100000"/>
                        </a:lnSpc>
                      </a:pPr>
                      <a:endParaRPr kumimoji="1" lang="ja-JP" altLang="en-US" sz="1200" dirty="0">
                        <a:solidFill>
                          <a:schemeClr val="tx1"/>
                        </a:solidFill>
                        <a:latin typeface="HG丸ｺﾞｼｯｸM-PRO" pitchFamily="50" charset="-128"/>
                        <a:ea typeface="HG丸ｺﾞｼｯｸM-PRO" pitchFamily="50" charset="-128"/>
                      </a:endParaRPr>
                    </a:p>
                  </a:txBody>
                  <a:tcPr marL="91461" marR="91461" marT="45719" marB="45719">
                    <a:noFill/>
                  </a:tcPr>
                </a:tc>
              </a:tr>
            </a:tbl>
          </a:graphicData>
        </a:graphic>
      </p:graphicFrame>
      <p:sp>
        <p:nvSpPr>
          <p:cNvPr id="70" name="テキスト ボックス 6"/>
          <p:cNvSpPr txBox="1">
            <a:spLocks noChangeArrowheads="1"/>
          </p:cNvSpPr>
          <p:nvPr/>
        </p:nvSpPr>
        <p:spPr bwMode="auto">
          <a:xfrm>
            <a:off x="-41372" y="5488940"/>
            <a:ext cx="32293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400" b="1" dirty="0" smtClean="0"/>
              <a:t>    ＜</a:t>
            </a:r>
            <a:r>
              <a:rPr lang="ja-JP" altLang="en-US" sz="1400" b="1" dirty="0"/>
              <a:t>全体像</a:t>
            </a:r>
            <a:r>
              <a:rPr lang="ja-JP" altLang="en-US" sz="1400" b="1" dirty="0" smtClean="0"/>
              <a:t>＞</a:t>
            </a:r>
            <a:r>
              <a:rPr lang="ja-JP" altLang="en-US" sz="1400" b="1" dirty="0"/>
              <a:t>　</a:t>
            </a:r>
            <a:endParaRPr lang="en-US" altLang="ja-JP" sz="1400" b="1" dirty="0" smtClean="0"/>
          </a:p>
          <a:p>
            <a:pPr eaLnBrk="1" hangingPunct="1"/>
            <a:r>
              <a:rPr lang="ja-JP" altLang="en-US" sz="1400" b="1" dirty="0"/>
              <a:t>　</a:t>
            </a:r>
            <a:r>
              <a:rPr lang="ja-JP" altLang="en-US" sz="1400" b="1" dirty="0" smtClean="0"/>
              <a:t>　　　</a:t>
            </a:r>
            <a:r>
              <a:rPr lang="en-US" altLang="ja-JP" sz="1100" b="1" dirty="0" smtClean="0"/>
              <a:t>※</a:t>
            </a:r>
            <a:r>
              <a:rPr lang="ja-JP" altLang="en-US" sz="1100" b="1" dirty="0" smtClean="0"/>
              <a:t>下線は特定創業支援等事業</a:t>
            </a:r>
            <a:endParaRPr lang="ja-JP" altLang="en-US" sz="1100" b="1" dirty="0"/>
          </a:p>
        </p:txBody>
      </p:sp>
      <p:sp>
        <p:nvSpPr>
          <p:cNvPr id="71" name="ドーナツ 70"/>
          <p:cNvSpPr/>
          <p:nvPr/>
        </p:nvSpPr>
        <p:spPr>
          <a:xfrm>
            <a:off x="201960" y="5940538"/>
            <a:ext cx="4968552" cy="1986782"/>
          </a:xfrm>
          <a:prstGeom prst="donut">
            <a:avLst>
              <a:gd name="adj" fmla="val 7142"/>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sp>
        <p:nvSpPr>
          <p:cNvPr id="72" name="Rectangle 5"/>
          <p:cNvSpPr>
            <a:spLocks noChangeArrowheads="1"/>
          </p:cNvSpPr>
          <p:nvPr/>
        </p:nvSpPr>
        <p:spPr bwMode="auto">
          <a:xfrm>
            <a:off x="506975" y="6486066"/>
            <a:ext cx="2193859" cy="1008112"/>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25400" cmpd="dbl">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ctr"/>
          <a:lstStyle/>
          <a:p>
            <a:pPr algn="l">
              <a:defRPr/>
            </a:pPr>
            <a:r>
              <a:rPr lang="ja-JP" altLang="en-US" sz="1200" dirty="0" smtClean="0">
                <a:solidFill>
                  <a:schemeClr val="tx1"/>
                </a:solidFill>
                <a:latin typeface="+mn-ea"/>
              </a:rPr>
              <a:t>・創業相談窓口</a:t>
            </a:r>
            <a:endParaRPr lang="en-US" altLang="ja-JP" sz="1200" dirty="0">
              <a:solidFill>
                <a:schemeClr val="tx1"/>
              </a:solidFill>
              <a:latin typeface="+mn-ea"/>
            </a:endParaRPr>
          </a:p>
          <a:p>
            <a:pPr algn="l">
              <a:defRPr/>
            </a:pPr>
            <a:r>
              <a:rPr lang="ja-JP" altLang="en-US" sz="1200" dirty="0" smtClean="0">
                <a:solidFill>
                  <a:schemeClr val="tx1"/>
                </a:solidFill>
                <a:latin typeface="+mn-ea"/>
              </a:rPr>
              <a:t>・各種支援制度等の情報提供</a:t>
            </a:r>
            <a:endParaRPr lang="en-US" altLang="ja-JP" sz="1200" dirty="0" smtClean="0">
              <a:solidFill>
                <a:schemeClr val="tx1"/>
              </a:solidFill>
              <a:latin typeface="+mn-ea"/>
            </a:endParaRPr>
          </a:p>
          <a:p>
            <a:pPr algn="l">
              <a:defRPr/>
            </a:pPr>
            <a:r>
              <a:rPr lang="ja-JP" altLang="en-US" sz="1200" dirty="0" smtClean="0">
                <a:solidFill>
                  <a:schemeClr val="tx1"/>
                </a:solidFill>
                <a:latin typeface="+mn-ea"/>
              </a:rPr>
              <a:t>・連携体制の構築</a:t>
            </a:r>
            <a:endParaRPr lang="en-US" altLang="ja-JP" sz="1200" dirty="0" smtClean="0">
              <a:solidFill>
                <a:schemeClr val="tx1"/>
              </a:solidFill>
              <a:latin typeface="+mn-ea"/>
            </a:endParaRPr>
          </a:p>
          <a:p>
            <a:pPr algn="l">
              <a:defRPr/>
            </a:pPr>
            <a:r>
              <a:rPr lang="ja-JP" altLang="en-US" sz="1200" dirty="0" smtClean="0">
                <a:solidFill>
                  <a:schemeClr val="tx1"/>
                </a:solidFill>
                <a:latin typeface="+mn-ea"/>
              </a:rPr>
              <a:t>・利子補給</a:t>
            </a:r>
            <a:r>
              <a:rPr lang="ja-JP" altLang="en-US" sz="1200" dirty="0">
                <a:solidFill>
                  <a:schemeClr val="tx1"/>
                </a:solidFill>
                <a:latin typeface="+mn-ea"/>
              </a:rPr>
              <a:t>・</a:t>
            </a:r>
            <a:r>
              <a:rPr lang="ja-JP" altLang="en-US" sz="1200" dirty="0" smtClean="0">
                <a:solidFill>
                  <a:schemeClr val="tx1"/>
                </a:solidFill>
                <a:latin typeface="+mn-ea"/>
              </a:rPr>
              <a:t>保証料補給</a:t>
            </a:r>
            <a:endParaRPr lang="en-US" altLang="ja-JP" sz="1200" dirty="0" smtClean="0">
              <a:solidFill>
                <a:schemeClr val="tx1"/>
              </a:solidFill>
              <a:latin typeface="+mn-ea"/>
            </a:endParaRPr>
          </a:p>
        </p:txBody>
      </p:sp>
      <p:sp>
        <p:nvSpPr>
          <p:cNvPr id="73" name="角丸四角形 72"/>
          <p:cNvSpPr/>
          <p:nvPr/>
        </p:nvSpPr>
        <p:spPr bwMode="auto">
          <a:xfrm>
            <a:off x="948585" y="6263698"/>
            <a:ext cx="1252538" cy="342563"/>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南富良野町</a:t>
            </a:r>
            <a:endParaRPr lang="en-US" altLang="ja-JP" sz="1400" b="1" dirty="0">
              <a:solidFill>
                <a:schemeClr val="tx1"/>
              </a:solidFill>
            </a:endParaRPr>
          </a:p>
        </p:txBody>
      </p:sp>
      <p:sp>
        <p:nvSpPr>
          <p:cNvPr id="74" name="Rectangle 5"/>
          <p:cNvSpPr>
            <a:spLocks noChangeArrowheads="1"/>
          </p:cNvSpPr>
          <p:nvPr/>
        </p:nvSpPr>
        <p:spPr bwMode="auto">
          <a:xfrm>
            <a:off x="2821091" y="6588224"/>
            <a:ext cx="1921361" cy="880888"/>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ctr"/>
          <a:lstStyle/>
          <a:p>
            <a:pPr>
              <a:defRPr/>
            </a:pPr>
            <a:r>
              <a:rPr lang="ja-JP" altLang="en-US" sz="1200" dirty="0" smtClean="0">
                <a:solidFill>
                  <a:schemeClr val="tx1"/>
                </a:solidFill>
                <a:latin typeface="+mn-ea"/>
              </a:rPr>
              <a:t>・</a:t>
            </a:r>
            <a:r>
              <a:rPr lang="ja-JP" altLang="en-US" sz="1200" u="sng" dirty="0" smtClean="0">
                <a:solidFill>
                  <a:schemeClr val="tx1"/>
                </a:solidFill>
                <a:latin typeface="+mn-ea"/>
              </a:rPr>
              <a:t>ワンストップ創業支援事業</a:t>
            </a:r>
            <a:endParaRPr lang="en-US" altLang="ja-JP" sz="1200" u="sng" dirty="0" smtClean="0">
              <a:solidFill>
                <a:schemeClr val="tx1"/>
              </a:solidFill>
              <a:latin typeface="+mn-ea"/>
            </a:endParaRPr>
          </a:p>
          <a:p>
            <a:pPr algn="l">
              <a:defRPr/>
            </a:pPr>
            <a:r>
              <a:rPr lang="ja-JP" altLang="en-US" sz="1200" dirty="0" smtClean="0">
                <a:solidFill>
                  <a:schemeClr val="tx1"/>
                </a:solidFill>
                <a:latin typeface="+mn-ea"/>
              </a:rPr>
              <a:t>・個別相談</a:t>
            </a:r>
            <a:endParaRPr lang="en-US" altLang="ja-JP" sz="1200" dirty="0" smtClean="0">
              <a:solidFill>
                <a:schemeClr val="tx1"/>
              </a:solidFill>
              <a:latin typeface="+mn-ea"/>
            </a:endParaRPr>
          </a:p>
          <a:p>
            <a:pPr algn="l">
              <a:defRPr/>
            </a:pPr>
            <a:r>
              <a:rPr lang="ja-JP" altLang="en-US" sz="1200" dirty="0" smtClean="0">
                <a:solidFill>
                  <a:schemeClr val="tx1"/>
                </a:solidFill>
                <a:latin typeface="+mn-ea"/>
              </a:rPr>
              <a:t>・マッチング支援</a:t>
            </a:r>
            <a:endParaRPr lang="en-US" altLang="ja-JP" sz="1200" dirty="0" smtClean="0">
              <a:solidFill>
                <a:schemeClr val="tx1"/>
              </a:solidFill>
              <a:latin typeface="+mn-ea"/>
            </a:endParaRPr>
          </a:p>
        </p:txBody>
      </p:sp>
      <p:sp>
        <p:nvSpPr>
          <p:cNvPr id="75" name="角丸四角形 74"/>
          <p:cNvSpPr/>
          <p:nvPr/>
        </p:nvSpPr>
        <p:spPr bwMode="auto">
          <a:xfrm>
            <a:off x="2938934" y="6342732"/>
            <a:ext cx="1642194"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smtClean="0">
                <a:solidFill>
                  <a:schemeClr val="tx1"/>
                </a:solidFill>
              </a:rPr>
              <a:t>南富良野町商工会</a:t>
            </a:r>
            <a:endParaRPr lang="en-US" altLang="ja-JP" sz="1400" b="1" dirty="0">
              <a:solidFill>
                <a:schemeClr val="tx1"/>
              </a:solidFill>
            </a:endParaRPr>
          </a:p>
        </p:txBody>
      </p:sp>
      <p:sp>
        <p:nvSpPr>
          <p:cNvPr id="76" name="Rectangle 5"/>
          <p:cNvSpPr>
            <a:spLocks noChangeArrowheads="1"/>
          </p:cNvSpPr>
          <p:nvPr/>
        </p:nvSpPr>
        <p:spPr bwMode="auto">
          <a:xfrm>
            <a:off x="4742452" y="7956376"/>
            <a:ext cx="1784350" cy="665296"/>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defRPr/>
            </a:pPr>
            <a:endParaRPr lang="en-US" altLang="ja-JP" sz="1200" dirty="0">
              <a:solidFill>
                <a:schemeClr val="tx1"/>
              </a:solidFill>
              <a:latin typeface="Calibri" pitchFamily="34" charset="0"/>
            </a:endParaRPr>
          </a:p>
          <a:p>
            <a:pPr algn="l">
              <a:defRPr/>
            </a:pPr>
            <a:r>
              <a:rPr lang="ja-JP" altLang="en-US" sz="1200" dirty="0" smtClean="0">
                <a:solidFill>
                  <a:schemeClr val="tx1"/>
                </a:solidFill>
                <a:latin typeface="Calibri" pitchFamily="34" charset="0"/>
              </a:rPr>
              <a:t>・</a:t>
            </a:r>
            <a:r>
              <a:rPr lang="ja-JP" altLang="en-US" sz="1200" dirty="0">
                <a:solidFill>
                  <a:schemeClr val="tx1"/>
                </a:solidFill>
                <a:latin typeface="Calibri" pitchFamily="34" charset="0"/>
              </a:rPr>
              <a:t>資金</a:t>
            </a:r>
            <a:r>
              <a:rPr lang="ja-JP" altLang="en-US" sz="1200" dirty="0" smtClean="0">
                <a:solidFill>
                  <a:schemeClr val="tx1"/>
                </a:solidFill>
                <a:latin typeface="Calibri" pitchFamily="34" charset="0"/>
              </a:rPr>
              <a:t>調達アドバイス</a:t>
            </a:r>
            <a:endParaRPr lang="en-US" altLang="ja-JP" sz="1200" dirty="0">
              <a:solidFill>
                <a:schemeClr val="tx1"/>
              </a:solidFill>
              <a:latin typeface="Calibri" pitchFamily="34" charset="0"/>
            </a:endParaRPr>
          </a:p>
          <a:p>
            <a:pPr algn="l">
              <a:defRPr/>
            </a:pPr>
            <a:r>
              <a:rPr lang="ja-JP" altLang="en-US" sz="1200" dirty="0" smtClean="0">
                <a:solidFill>
                  <a:schemeClr val="tx1"/>
                </a:solidFill>
                <a:latin typeface="Calibri" pitchFamily="34" charset="0"/>
              </a:rPr>
              <a:t>・</a:t>
            </a:r>
            <a:r>
              <a:rPr lang="ja-JP" altLang="en-US" sz="1200" dirty="0">
                <a:solidFill>
                  <a:schemeClr val="tx1"/>
                </a:solidFill>
                <a:latin typeface="Calibri" pitchFamily="34" charset="0"/>
              </a:rPr>
              <a:t>融資</a:t>
            </a:r>
            <a:r>
              <a:rPr lang="ja-JP" altLang="en-US" sz="1200" dirty="0" smtClean="0">
                <a:solidFill>
                  <a:schemeClr val="tx1"/>
                </a:solidFill>
                <a:latin typeface="Calibri" pitchFamily="34" charset="0"/>
              </a:rPr>
              <a:t>等金融支援</a:t>
            </a:r>
            <a:endParaRPr lang="en-US" altLang="ja-JP" sz="1200" dirty="0" smtClean="0">
              <a:solidFill>
                <a:schemeClr val="tx1"/>
              </a:solidFill>
              <a:latin typeface="Calibri" pitchFamily="34" charset="0"/>
            </a:endParaRPr>
          </a:p>
        </p:txBody>
      </p:sp>
      <p:sp>
        <p:nvSpPr>
          <p:cNvPr id="77" name="角丸四角形 76"/>
          <p:cNvSpPr/>
          <p:nvPr/>
        </p:nvSpPr>
        <p:spPr bwMode="auto">
          <a:xfrm>
            <a:off x="4869452" y="7812360"/>
            <a:ext cx="1530350"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smtClean="0">
                <a:solidFill>
                  <a:schemeClr val="tx1"/>
                </a:solidFill>
              </a:rPr>
              <a:t>旭川信用金庫</a:t>
            </a:r>
            <a:endParaRPr lang="en-US" altLang="ja-JP" sz="1400" b="1" dirty="0">
              <a:solidFill>
                <a:schemeClr val="tx1"/>
              </a:solidFill>
            </a:endParaRPr>
          </a:p>
        </p:txBody>
      </p:sp>
      <p:sp>
        <p:nvSpPr>
          <p:cNvPr id="78" name="ストライプ矢印 77"/>
          <p:cNvSpPr/>
          <p:nvPr/>
        </p:nvSpPr>
        <p:spPr>
          <a:xfrm rot="16200000">
            <a:off x="2254806" y="7488342"/>
            <a:ext cx="440906" cy="1584325"/>
          </a:xfrm>
          <a:prstGeom prst="stripedRightArrow">
            <a:avLst>
              <a:gd name="adj1" fmla="val 50400"/>
              <a:gd name="adj2" fmla="val 52948"/>
            </a:avLst>
          </a:prstGeom>
          <a:solidFill>
            <a:schemeClr val="accent1">
              <a:lumMod val="90000"/>
            </a:schemeClr>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sp>
        <p:nvSpPr>
          <p:cNvPr id="82" name="テキスト ボックス 115"/>
          <p:cNvSpPr txBox="1">
            <a:spLocks noChangeArrowheads="1"/>
          </p:cNvSpPr>
          <p:nvPr/>
        </p:nvSpPr>
        <p:spPr bwMode="auto">
          <a:xfrm>
            <a:off x="1363005" y="8543879"/>
            <a:ext cx="2198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800" b="1" dirty="0" smtClean="0">
                <a:solidFill>
                  <a:srgbClr val="FF0000"/>
                </a:solidFill>
              </a:rPr>
              <a:t>創業者、創業希望者</a:t>
            </a:r>
            <a:endParaRPr lang="ja-JP" altLang="en-US" sz="1800" b="1" dirty="0">
              <a:solidFill>
                <a:srgbClr val="FF0000"/>
              </a:solidFill>
            </a:endParaRPr>
          </a:p>
        </p:txBody>
      </p:sp>
      <p:graphicFrame>
        <p:nvGraphicFramePr>
          <p:cNvPr id="93" name="表 92"/>
          <p:cNvGraphicFramePr>
            <a:graphicFrameLocks noGrp="1"/>
          </p:cNvGraphicFramePr>
          <p:nvPr>
            <p:extLst>
              <p:ext uri="{D42A27DB-BD31-4B8C-83A1-F6EECF244321}">
                <p14:modId xmlns:p14="http://schemas.microsoft.com/office/powerpoint/2010/main" val="2955693526"/>
              </p:ext>
            </p:extLst>
          </p:nvPr>
        </p:nvGraphicFramePr>
        <p:xfrm>
          <a:off x="115888" y="1573062"/>
          <a:ext cx="6625480" cy="1737362"/>
        </p:xfrm>
        <a:graphic>
          <a:graphicData uri="http://schemas.openxmlformats.org/drawingml/2006/table">
            <a:tbl>
              <a:tblPr firstRow="1" bandRow="1">
                <a:tableStyleId>{5940675A-B579-460E-94D1-54222C63F5DA}</a:tableStyleId>
              </a:tblPr>
              <a:tblGrid>
                <a:gridCol w="994917"/>
                <a:gridCol w="5630563"/>
              </a:tblGrid>
              <a:tr h="1217345">
                <a:tc>
                  <a:txBody>
                    <a:bodyPr/>
                    <a:lstStyle/>
                    <a:p>
                      <a:pPr algn="ctr"/>
                      <a:r>
                        <a:rPr kumimoji="1" lang="ja-JP" altLang="en-US" sz="1400" dirty="0" smtClean="0">
                          <a:latin typeface="+mn-ea"/>
                          <a:ea typeface="+mn-ea"/>
                        </a:rPr>
                        <a:t>概　要</a:t>
                      </a:r>
                      <a:endParaRPr kumimoji="1" lang="ja-JP" altLang="en-US" sz="1400" dirty="0">
                        <a:solidFill>
                          <a:schemeClr val="tx1"/>
                        </a:solidFill>
                        <a:latin typeface="+mn-ea"/>
                        <a:ea typeface="+mn-ea"/>
                      </a:endParaRPr>
                    </a:p>
                  </a:txBody>
                  <a:tcPr marL="91461" marR="91461" marT="45721" marB="45721" anchor="ctr">
                    <a:solidFill>
                      <a:srgbClr val="CC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aseline="0" dirty="0" smtClean="0">
                          <a:latin typeface="+mn-ea"/>
                          <a:ea typeface="+mn-ea"/>
                        </a:rPr>
                        <a:t>　南富良野町は農業を中心とし、林業、サービス業、建設業、鉱業と幅広い業種により経済・雇用が支えられており、近年は飲食業者や体験観光を生業とするサービス業の創業が増加傾向である。今までは南富良野町商工会において創業相談を行っており、町において起業支援事業や地域金融機関と連携しての制度融資の実施により創業者への支援を行ってきたところである。</a:t>
                      </a:r>
                      <a:endParaRPr kumimoji="1" lang="ja-JP" altLang="en-US" sz="1200" dirty="0" smtClean="0">
                        <a:solidFill>
                          <a:schemeClr val="tx1"/>
                        </a:solidFill>
                        <a:latin typeface="+mn-ea"/>
                        <a:ea typeface="+mn-ea"/>
                      </a:endParaRPr>
                    </a:p>
                    <a:p>
                      <a:r>
                        <a:rPr lang="ja-JP" altLang="en-US" sz="1200" dirty="0" smtClean="0">
                          <a:latin typeface="+mn-ea"/>
                          <a:ea typeface="+mn-ea"/>
                        </a:rPr>
                        <a:t>　今後は、本計画により各関係機関と連携を図り、創業前から創業後までの支援が可能となる体制を整備し、平成３０年度～平成３４年度にかけて、創業希望者に対し、相談窓口等による支援を実施します。</a:t>
                      </a:r>
                      <a:endParaRPr lang="en-US" altLang="ja-JP" sz="1200" dirty="0" smtClean="0">
                        <a:latin typeface="+mn-ea"/>
                        <a:ea typeface="+mn-ea"/>
                      </a:endParaRPr>
                    </a:p>
                    <a:p>
                      <a:endParaRPr lang="en-US" altLang="ja-JP" sz="1200" dirty="0" smtClean="0">
                        <a:latin typeface="+mn-ea"/>
                        <a:ea typeface="+mn-ea"/>
                      </a:endParaRPr>
                    </a:p>
                  </a:txBody>
                  <a:tcPr marL="91461" marR="91461" marT="45721" marB="45721" anchor="ctr">
                    <a:noFill/>
                  </a:tcPr>
                </a:tc>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674465131"/>
              </p:ext>
            </p:extLst>
          </p:nvPr>
        </p:nvGraphicFramePr>
        <p:xfrm>
          <a:off x="116187" y="3361574"/>
          <a:ext cx="6625480" cy="274322"/>
        </p:xfrm>
        <a:graphic>
          <a:graphicData uri="http://schemas.openxmlformats.org/drawingml/2006/table">
            <a:tbl>
              <a:tblPr firstRow="1" bandRow="1">
                <a:tableStyleId>{5940675A-B579-460E-94D1-54222C63F5DA}</a:tableStyleId>
              </a:tblPr>
              <a:tblGrid>
                <a:gridCol w="994917"/>
                <a:gridCol w="5630563"/>
              </a:tblGrid>
              <a:tr h="216024">
                <a:tc>
                  <a:txBody>
                    <a:bodyPr/>
                    <a:lstStyle/>
                    <a:p>
                      <a:pPr algn="ctr"/>
                      <a:r>
                        <a:rPr kumimoji="1" lang="ja-JP" altLang="en-US" sz="1200" dirty="0" smtClean="0">
                          <a:solidFill>
                            <a:schemeClr val="tx1"/>
                          </a:solidFill>
                          <a:latin typeface="+mn-ea"/>
                          <a:ea typeface="+mn-ea"/>
                        </a:rPr>
                        <a:t>年間目標数</a:t>
                      </a:r>
                      <a:endParaRPr kumimoji="1" lang="ja-JP" altLang="en-US" sz="1200" dirty="0">
                        <a:solidFill>
                          <a:schemeClr val="tx1"/>
                        </a:solidFill>
                        <a:latin typeface="+mn-ea"/>
                        <a:ea typeface="+mn-ea"/>
                      </a:endParaRPr>
                    </a:p>
                  </a:txBody>
                  <a:tcPr marL="91461" marR="91461" marT="45721" marB="45721" anchor="ctr">
                    <a:solidFill>
                      <a:srgbClr val="CCFFCC"/>
                    </a:solidFill>
                  </a:tcPr>
                </a:tc>
                <a:tc>
                  <a:txBody>
                    <a:bodyPr/>
                    <a:lstStyle/>
                    <a:p>
                      <a:r>
                        <a:rPr lang="ja-JP" altLang="en-US" sz="1200" dirty="0" smtClean="0">
                          <a:solidFill>
                            <a:schemeClr val="tx1"/>
                          </a:solidFill>
                          <a:latin typeface="+mn-ea"/>
                          <a:ea typeface="+mn-ea"/>
                        </a:rPr>
                        <a:t>創業支援対象者数：１０人　　　　　　　　創業者数：４人（うち実数２人）</a:t>
                      </a:r>
                      <a:endParaRPr lang="en-US" altLang="ja-JP" sz="1200" dirty="0" smtClean="0">
                        <a:solidFill>
                          <a:schemeClr val="tx1"/>
                        </a:solidFill>
                        <a:latin typeface="+mn-ea"/>
                        <a:ea typeface="+mn-ea"/>
                      </a:endParaRPr>
                    </a:p>
                  </a:txBody>
                  <a:tcPr marL="91461" marR="91461" marT="45721" marB="45721" anchor="ctr">
                    <a:noFill/>
                  </a:tcPr>
                </a:tc>
              </a:tr>
            </a:tbl>
          </a:graphicData>
        </a:graphic>
      </p:graphicFrame>
      <p:sp>
        <p:nvSpPr>
          <p:cNvPr id="2" name="スライド番号プレースホルダー 1"/>
          <p:cNvSpPr>
            <a:spLocks noGrp="1"/>
          </p:cNvSpPr>
          <p:nvPr>
            <p:ph type="sldNum" sz="quarter" idx="12"/>
          </p:nvPr>
        </p:nvSpPr>
        <p:spPr>
          <a:xfrm>
            <a:off x="5157192" y="8693679"/>
            <a:ext cx="1600200" cy="486833"/>
          </a:xfrm>
        </p:spPr>
        <p:txBody>
          <a:bodyPr/>
          <a:lstStyle/>
          <a:p>
            <a:fld id="{D9550142-B990-490A-A107-ED7302A7FD52}" type="slidenum">
              <a:rPr kumimoji="1" lang="ja-JP" altLang="en-US" smtClean="0"/>
              <a:t>1</a:t>
            </a:fld>
            <a:endParaRPr kumimoji="1" lang="ja-JP" altLang="en-US" dirty="0"/>
          </a:p>
        </p:txBody>
      </p:sp>
      <p:sp>
        <p:nvSpPr>
          <p:cNvPr id="20" name="角丸四角形 19"/>
          <p:cNvSpPr/>
          <p:nvPr/>
        </p:nvSpPr>
        <p:spPr bwMode="auto">
          <a:xfrm>
            <a:off x="1687536" y="7658425"/>
            <a:ext cx="1642194"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smtClean="0">
                <a:solidFill>
                  <a:schemeClr val="tx1"/>
                </a:solidFill>
              </a:rPr>
              <a:t>創業相談支援窓口</a:t>
            </a:r>
            <a:endParaRPr lang="en-US" altLang="ja-JP" sz="1400" b="1" dirty="0" smtClean="0">
              <a:solidFill>
                <a:schemeClr val="tx1"/>
              </a:solidFill>
            </a:endParaRPr>
          </a:p>
        </p:txBody>
      </p:sp>
      <p:sp>
        <p:nvSpPr>
          <p:cNvPr id="3" name="テキスト ボックス 2"/>
          <p:cNvSpPr txBox="1"/>
          <p:nvPr/>
        </p:nvSpPr>
        <p:spPr>
          <a:xfrm>
            <a:off x="5805264" y="7103313"/>
            <a:ext cx="720080" cy="276999"/>
          </a:xfrm>
          <a:prstGeom prst="rect">
            <a:avLst/>
          </a:prstGeom>
          <a:noFill/>
        </p:spPr>
        <p:txBody>
          <a:bodyPr wrap="square" rtlCol="0">
            <a:spAutoFit/>
          </a:bodyPr>
          <a:lstStyle/>
          <a:p>
            <a:r>
              <a:rPr kumimoji="1" lang="ja-JP" altLang="en-US" sz="1200" b="1" dirty="0" smtClean="0"/>
              <a:t>連携</a:t>
            </a:r>
            <a:endParaRPr kumimoji="1" lang="ja-JP" altLang="en-US" sz="1200" b="1" dirty="0"/>
          </a:p>
        </p:txBody>
      </p:sp>
      <p:sp>
        <p:nvSpPr>
          <p:cNvPr id="6" name="二方向矢印 5"/>
          <p:cNvSpPr/>
          <p:nvPr/>
        </p:nvSpPr>
        <p:spPr>
          <a:xfrm rot="16200000">
            <a:off x="5134030" y="7002853"/>
            <a:ext cx="846833" cy="628166"/>
          </a:xfrm>
          <a:prstGeom prst="leftUpArrow">
            <a:avLst>
              <a:gd name="adj1" fmla="val 17567"/>
              <a:gd name="adj2" fmla="val 23142"/>
              <a:gd name="adj3" fmla="val 2252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158099" y="4203850"/>
            <a:ext cx="398693" cy="114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dirty="0" smtClean="0"/>
              <a:t>ターゲット市場の見つけ方</a:t>
            </a:r>
            <a:endParaRPr kumimoji="1" lang="ja-JP" altLang="en-US" sz="1050" dirty="0"/>
          </a:p>
        </p:txBody>
      </p:sp>
      <p:sp>
        <p:nvSpPr>
          <p:cNvPr id="25" name="正方形/長方形 24"/>
          <p:cNvSpPr/>
          <p:nvPr/>
        </p:nvSpPr>
        <p:spPr>
          <a:xfrm>
            <a:off x="1772816" y="4203850"/>
            <a:ext cx="398693" cy="114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dirty="0" smtClean="0"/>
              <a:t>ビジネスモデルの構築の仕方</a:t>
            </a:r>
            <a:endParaRPr kumimoji="1" lang="ja-JP" altLang="en-US" sz="1050" dirty="0"/>
          </a:p>
        </p:txBody>
      </p:sp>
      <p:sp>
        <p:nvSpPr>
          <p:cNvPr id="26" name="正方形/長方形 25"/>
          <p:cNvSpPr/>
          <p:nvPr/>
        </p:nvSpPr>
        <p:spPr>
          <a:xfrm>
            <a:off x="2382235" y="4203849"/>
            <a:ext cx="398693" cy="114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dirty="0" smtClean="0"/>
              <a:t>売れる商品・</a:t>
            </a:r>
            <a:endParaRPr lang="en-US" altLang="ja-JP" sz="1050" dirty="0" smtClean="0"/>
          </a:p>
          <a:p>
            <a:pPr algn="ctr"/>
            <a:r>
              <a:rPr lang="ja-JP" altLang="en-US" sz="1050" dirty="0" smtClean="0"/>
              <a:t>サービスの作り方</a:t>
            </a:r>
            <a:endParaRPr lang="en-US" altLang="ja-JP" sz="1050" dirty="0" smtClean="0"/>
          </a:p>
        </p:txBody>
      </p:sp>
      <p:sp>
        <p:nvSpPr>
          <p:cNvPr id="27" name="正方形/長方形 26"/>
          <p:cNvSpPr/>
          <p:nvPr/>
        </p:nvSpPr>
        <p:spPr>
          <a:xfrm>
            <a:off x="3003984" y="4196507"/>
            <a:ext cx="569032" cy="114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dirty="0"/>
              <a:t>適正</a:t>
            </a:r>
            <a:r>
              <a:rPr lang="ja-JP" altLang="en-US" sz="1050" dirty="0" smtClean="0"/>
              <a:t>な価格の設定と効果的な販売方法について</a:t>
            </a:r>
            <a:endParaRPr lang="en-US" altLang="ja-JP" sz="1050" dirty="0" smtClean="0"/>
          </a:p>
        </p:txBody>
      </p:sp>
      <p:sp>
        <p:nvSpPr>
          <p:cNvPr id="28" name="正方形/長方形 27"/>
          <p:cNvSpPr/>
          <p:nvPr/>
        </p:nvSpPr>
        <p:spPr>
          <a:xfrm>
            <a:off x="3789040" y="4196505"/>
            <a:ext cx="398693" cy="114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dirty="0" smtClean="0"/>
              <a:t>資金調達・</a:t>
            </a:r>
            <a:endParaRPr lang="en-US" altLang="ja-JP" sz="1050" dirty="0" smtClean="0"/>
          </a:p>
          <a:p>
            <a:pPr algn="ctr"/>
            <a:r>
              <a:rPr lang="ja-JP" altLang="en-US" sz="1050" dirty="0" smtClean="0"/>
              <a:t>資金相談</a:t>
            </a:r>
            <a:endParaRPr lang="en-US" altLang="ja-JP" sz="1050" dirty="0" smtClean="0"/>
          </a:p>
        </p:txBody>
      </p:sp>
      <p:sp>
        <p:nvSpPr>
          <p:cNvPr id="29" name="正方形/長方形 28"/>
          <p:cNvSpPr/>
          <p:nvPr/>
        </p:nvSpPr>
        <p:spPr>
          <a:xfrm>
            <a:off x="4398459" y="4196505"/>
            <a:ext cx="398693" cy="114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dirty="0"/>
              <a:t>事業</a:t>
            </a:r>
            <a:r>
              <a:rPr lang="ja-JP" altLang="en-US" sz="1050" dirty="0" smtClean="0"/>
              <a:t>計画書の作成</a:t>
            </a:r>
            <a:endParaRPr lang="en-US" altLang="ja-JP" sz="1050" dirty="0" smtClean="0"/>
          </a:p>
        </p:txBody>
      </p:sp>
      <p:sp>
        <p:nvSpPr>
          <p:cNvPr id="30" name="正方形/長方形 29"/>
          <p:cNvSpPr/>
          <p:nvPr/>
        </p:nvSpPr>
        <p:spPr>
          <a:xfrm>
            <a:off x="5046531" y="4186459"/>
            <a:ext cx="398693" cy="114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dirty="0" smtClean="0"/>
              <a:t>許認可・手続き</a:t>
            </a:r>
            <a:endParaRPr lang="en-US" altLang="ja-JP" sz="1050" dirty="0" smtClean="0"/>
          </a:p>
        </p:txBody>
      </p:sp>
      <p:sp>
        <p:nvSpPr>
          <p:cNvPr id="32" name="正方形/長方形 31"/>
          <p:cNvSpPr/>
          <p:nvPr/>
        </p:nvSpPr>
        <p:spPr>
          <a:xfrm>
            <a:off x="5694603" y="4187712"/>
            <a:ext cx="470701" cy="114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dirty="0" smtClean="0"/>
              <a:t>コア事業の事業展開の可能性や関連事業への拡大可能性</a:t>
            </a:r>
            <a:endParaRPr lang="en-US" altLang="ja-JP" sz="900" dirty="0" smtClean="0"/>
          </a:p>
        </p:txBody>
      </p:sp>
    </p:spTree>
    <p:extLst>
      <p:ext uri="{BB962C8B-B14F-4D97-AF65-F5344CB8AC3E}">
        <p14:creationId xmlns:p14="http://schemas.microsoft.com/office/powerpoint/2010/main" val="2115473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21590</TotalTime>
  <Words>175</Words>
  <Application>Microsoft Office PowerPoint</Application>
  <PresentationFormat>画面に合わせる (4:3)</PresentationFormat>
  <Paragraphs>43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vt:lpstr>
      <vt:lpstr>ＭＳ Ｐゴシック</vt:lpstr>
      <vt:lpstr>Arial</vt:lpstr>
      <vt:lpstr>Calibri</vt:lpstr>
      <vt:lpstr>blank</vt:lpstr>
      <vt:lpstr>PowerPoint プレゼンテーション</vt:lpstr>
    </vt:vector>
  </TitlesOfParts>
  <Company>METI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市町村による創業支援 （手引き）</dc:title>
  <dc:creator>METI</dc:creator>
  <cp:lastModifiedBy>25084N</cp:lastModifiedBy>
  <cp:revision>860</cp:revision>
  <cp:lastPrinted>2018-07-23T07:06:27Z</cp:lastPrinted>
  <dcterms:created xsi:type="dcterms:W3CDTF">2013-10-29T02:46:12Z</dcterms:created>
  <dcterms:modified xsi:type="dcterms:W3CDTF">2018-07-26T12:14:31Z</dcterms:modified>
</cp:coreProperties>
</file>